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27"/>
  </p:notesMasterIdLst>
  <p:sldIdLst>
    <p:sldId id="259" r:id="rId2"/>
    <p:sldId id="274" r:id="rId3"/>
    <p:sldId id="275" r:id="rId4"/>
    <p:sldId id="276" r:id="rId5"/>
    <p:sldId id="286" r:id="rId6"/>
    <p:sldId id="287" r:id="rId7"/>
    <p:sldId id="288" r:id="rId8"/>
    <p:sldId id="281" r:id="rId9"/>
    <p:sldId id="282" r:id="rId10"/>
    <p:sldId id="283" r:id="rId11"/>
    <p:sldId id="278" r:id="rId12"/>
    <p:sldId id="279" r:id="rId13"/>
    <p:sldId id="280" r:id="rId14"/>
    <p:sldId id="284" r:id="rId15"/>
    <p:sldId id="289" r:id="rId16"/>
    <p:sldId id="285" r:id="rId17"/>
    <p:sldId id="290" r:id="rId18"/>
    <p:sldId id="291" r:id="rId19"/>
    <p:sldId id="292" r:id="rId20"/>
    <p:sldId id="293" r:id="rId21"/>
    <p:sldId id="295" r:id="rId22"/>
    <p:sldId id="294" r:id="rId23"/>
    <p:sldId id="297" r:id="rId24"/>
    <p:sldId id="296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sley Sitter" initials="LS" lastIdx="1" clrIdx="0">
    <p:extLst>
      <p:ext uri="{19B8F6BF-5375-455C-9EA6-DF929625EA0E}">
        <p15:presenceInfo xmlns:p15="http://schemas.microsoft.com/office/powerpoint/2012/main" userId="42b9797ce75cf1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4DBA6-9070-4E9C-B517-9445D1DC55BE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862F3-C29C-488D-867B-570F4A305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IGV, load a reference file with a reference file index. </a:t>
            </a:r>
            <a:br>
              <a:rPr lang="en-GB" dirty="0"/>
            </a:br>
            <a:r>
              <a:rPr lang="en-GB" dirty="0"/>
              <a:t>The reference file is a FASTA genome file, the index can be created with </a:t>
            </a:r>
            <a:r>
              <a:rPr lang="en-GB" dirty="0" err="1"/>
              <a:t>samtools</a:t>
            </a:r>
            <a:r>
              <a:rPr lang="en-GB" dirty="0"/>
              <a:t> </a:t>
            </a:r>
            <a:r>
              <a:rPr lang="en-GB" dirty="0" err="1"/>
              <a:t>faidx</a:t>
            </a:r>
            <a:r>
              <a:rPr lang="en-GB" dirty="0"/>
              <a:t> by just writing</a:t>
            </a:r>
            <a:br>
              <a:rPr lang="en-GB" dirty="0"/>
            </a:br>
            <a:r>
              <a:rPr lang="en-GB" dirty="0" err="1"/>
              <a:t>samtools</a:t>
            </a:r>
            <a:r>
              <a:rPr lang="en-GB" dirty="0"/>
              <a:t> </a:t>
            </a:r>
            <a:r>
              <a:rPr lang="en-GB" dirty="0" err="1"/>
              <a:t>faidx</a:t>
            </a:r>
            <a:r>
              <a:rPr lang="en-GB" dirty="0"/>
              <a:t> </a:t>
            </a:r>
            <a:r>
              <a:rPr lang="en-GB" dirty="0" err="1"/>
              <a:t>reference_file.fasta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Then you load a sorted bam file, sorting helps manage memory consumption as it doesn’t have to read the whole file into memory all the time, only the area’s that you are focussing on</a:t>
            </a:r>
            <a:br>
              <a:rPr lang="en-GB" dirty="0"/>
            </a:br>
            <a:r>
              <a:rPr lang="en-GB" dirty="0" err="1"/>
              <a:t>samtools</a:t>
            </a:r>
            <a:r>
              <a:rPr lang="en-GB" dirty="0"/>
              <a:t> sort </a:t>
            </a:r>
            <a:r>
              <a:rPr lang="en-GB" dirty="0" err="1"/>
              <a:t>myfile.bam</a:t>
            </a:r>
            <a:r>
              <a:rPr lang="en-GB" dirty="0"/>
              <a:t> -o </a:t>
            </a:r>
            <a:r>
              <a:rPr lang="en-GB" dirty="0" err="1"/>
              <a:t>myfile_sorted.bam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Lastly, you can add a corresponding gff3 file to your reference genome that has “features” to make it clear what types of genes are encoded in this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62F3-C29C-488D-867B-570F4A3052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7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IGV, load a reference file with a reference file index. </a:t>
            </a:r>
            <a:br>
              <a:rPr lang="en-GB" dirty="0"/>
            </a:br>
            <a:r>
              <a:rPr lang="en-GB" dirty="0"/>
              <a:t>The reference file is a FASTA genome file, the index can be created with </a:t>
            </a:r>
            <a:r>
              <a:rPr lang="en-GB" dirty="0" err="1"/>
              <a:t>samtools</a:t>
            </a:r>
            <a:r>
              <a:rPr lang="en-GB" dirty="0"/>
              <a:t> </a:t>
            </a:r>
            <a:r>
              <a:rPr lang="en-GB" dirty="0" err="1"/>
              <a:t>faidx</a:t>
            </a:r>
            <a:r>
              <a:rPr lang="en-GB" dirty="0"/>
              <a:t> by just writing</a:t>
            </a:r>
            <a:br>
              <a:rPr lang="en-GB" dirty="0"/>
            </a:br>
            <a:r>
              <a:rPr lang="en-GB" dirty="0" err="1"/>
              <a:t>samtools</a:t>
            </a:r>
            <a:r>
              <a:rPr lang="en-GB" dirty="0"/>
              <a:t> </a:t>
            </a:r>
            <a:r>
              <a:rPr lang="en-GB" dirty="0" err="1"/>
              <a:t>faidx</a:t>
            </a:r>
            <a:r>
              <a:rPr lang="en-GB" dirty="0"/>
              <a:t> </a:t>
            </a:r>
            <a:r>
              <a:rPr lang="en-GB" dirty="0" err="1"/>
              <a:t>reference_file.fasta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Then you load a sorted bam file, sorting helps manage memory consumption as it doesn’t have to read the whole file into memory all the time, only the area’s that you are focussing on</a:t>
            </a:r>
            <a:br>
              <a:rPr lang="en-GB" dirty="0"/>
            </a:br>
            <a:r>
              <a:rPr lang="en-GB" dirty="0" err="1"/>
              <a:t>samtools</a:t>
            </a:r>
            <a:r>
              <a:rPr lang="en-GB" dirty="0"/>
              <a:t> sort </a:t>
            </a:r>
            <a:r>
              <a:rPr lang="en-GB" dirty="0" err="1"/>
              <a:t>myfile.bam</a:t>
            </a:r>
            <a:r>
              <a:rPr lang="en-GB" dirty="0"/>
              <a:t> -o </a:t>
            </a:r>
            <a:r>
              <a:rPr lang="en-GB" dirty="0" err="1"/>
              <a:t>myfile_sorted.bam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Lastly, you can add a corresponding gff3 file to your reference genome that has “features” to make it clear what types of genes are encoded in this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62F3-C29C-488D-867B-570F4A3052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IGV, load a reference file with a reference file index. </a:t>
            </a:r>
            <a:br>
              <a:rPr lang="en-GB" dirty="0"/>
            </a:br>
            <a:r>
              <a:rPr lang="en-GB" dirty="0"/>
              <a:t>The reference file is a FASTA genome file, the index can be created with </a:t>
            </a:r>
            <a:r>
              <a:rPr lang="en-GB" dirty="0" err="1"/>
              <a:t>samtools</a:t>
            </a:r>
            <a:r>
              <a:rPr lang="en-GB" dirty="0"/>
              <a:t> </a:t>
            </a:r>
            <a:r>
              <a:rPr lang="en-GB" dirty="0" err="1"/>
              <a:t>faidx</a:t>
            </a:r>
            <a:r>
              <a:rPr lang="en-GB" dirty="0"/>
              <a:t> by just writing</a:t>
            </a:r>
            <a:br>
              <a:rPr lang="en-GB" dirty="0"/>
            </a:br>
            <a:r>
              <a:rPr lang="en-GB" dirty="0" err="1"/>
              <a:t>samtools</a:t>
            </a:r>
            <a:r>
              <a:rPr lang="en-GB" dirty="0"/>
              <a:t> </a:t>
            </a:r>
            <a:r>
              <a:rPr lang="en-GB" dirty="0" err="1"/>
              <a:t>faidx</a:t>
            </a:r>
            <a:r>
              <a:rPr lang="en-GB" dirty="0"/>
              <a:t> </a:t>
            </a:r>
            <a:r>
              <a:rPr lang="en-GB" dirty="0" err="1"/>
              <a:t>reference_file.fasta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Then you load a sorted bam file, sorting helps manage memory consumption as it doesn’t have to read the whole file into memory all the time, only the area’s that you are focussing on</a:t>
            </a:r>
            <a:br>
              <a:rPr lang="en-GB" dirty="0"/>
            </a:br>
            <a:r>
              <a:rPr lang="en-GB" dirty="0" err="1"/>
              <a:t>samtools</a:t>
            </a:r>
            <a:r>
              <a:rPr lang="en-GB" dirty="0"/>
              <a:t> sort </a:t>
            </a:r>
            <a:r>
              <a:rPr lang="en-GB" dirty="0" err="1"/>
              <a:t>myfile.bam</a:t>
            </a:r>
            <a:r>
              <a:rPr lang="en-GB" dirty="0"/>
              <a:t> -o </a:t>
            </a:r>
            <a:r>
              <a:rPr lang="en-GB" dirty="0" err="1"/>
              <a:t>myfile_sorted.bam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Lastly, you can add a corresponding gff3 file to your reference genome that has “features” to make it clear what types of genes are encoded in this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62F3-C29C-488D-867B-570F4A3052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IGV, load a reference file with a reference file index. </a:t>
            </a:r>
            <a:br>
              <a:rPr lang="en-GB" dirty="0"/>
            </a:br>
            <a:r>
              <a:rPr lang="en-GB" dirty="0"/>
              <a:t>The reference file is a FASTA genome file, the index can be created with </a:t>
            </a:r>
            <a:r>
              <a:rPr lang="en-GB" dirty="0" err="1"/>
              <a:t>samtools</a:t>
            </a:r>
            <a:r>
              <a:rPr lang="en-GB" dirty="0"/>
              <a:t> </a:t>
            </a:r>
            <a:r>
              <a:rPr lang="en-GB" dirty="0" err="1"/>
              <a:t>faidx</a:t>
            </a:r>
            <a:r>
              <a:rPr lang="en-GB" dirty="0"/>
              <a:t> by just writing</a:t>
            </a:r>
            <a:br>
              <a:rPr lang="en-GB" dirty="0"/>
            </a:br>
            <a:r>
              <a:rPr lang="en-GB" dirty="0" err="1"/>
              <a:t>samtools</a:t>
            </a:r>
            <a:r>
              <a:rPr lang="en-GB" dirty="0"/>
              <a:t> </a:t>
            </a:r>
            <a:r>
              <a:rPr lang="en-GB" dirty="0" err="1"/>
              <a:t>faidx</a:t>
            </a:r>
            <a:r>
              <a:rPr lang="en-GB" dirty="0"/>
              <a:t> </a:t>
            </a:r>
            <a:r>
              <a:rPr lang="en-GB" dirty="0" err="1"/>
              <a:t>reference_file.fasta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Then you load a sorted bam file, sorting helps manage memory consumption as it doesn’t have to read the whole file into memory all the time, only the area’s that you are focussing on</a:t>
            </a:r>
            <a:br>
              <a:rPr lang="en-GB" dirty="0"/>
            </a:br>
            <a:r>
              <a:rPr lang="en-GB" dirty="0" err="1"/>
              <a:t>samtools</a:t>
            </a:r>
            <a:r>
              <a:rPr lang="en-GB" dirty="0"/>
              <a:t> sort </a:t>
            </a:r>
            <a:r>
              <a:rPr lang="en-GB" dirty="0" err="1"/>
              <a:t>myfile.bam</a:t>
            </a:r>
            <a:r>
              <a:rPr lang="en-GB" dirty="0"/>
              <a:t> -o </a:t>
            </a:r>
            <a:r>
              <a:rPr lang="en-GB" dirty="0" err="1"/>
              <a:t>myfile_sorted.bam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Lastly, you can add a corresponding gff3 file to your reference genome that has “features” to make it clear what types of genes are encoded in this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62F3-C29C-488D-867B-570F4A3052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3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7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0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80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9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8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3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5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A1B4-C7EF-4870-A267-4E9D9F8BC78A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6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egasoftware.net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egasoftware.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404DB71-C034-4BCB-BC4F-DECDE4A75711}"/>
              </a:ext>
            </a:extLst>
          </p:cNvPr>
          <p:cNvSpPr txBox="1"/>
          <p:nvPr/>
        </p:nvSpPr>
        <p:spPr>
          <a:xfrm>
            <a:off x="494951" y="407071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Session 5: SAM BAM Thank you mam!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E0954-3A9E-4BF0-8A82-1D11F82D3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11" y="873754"/>
            <a:ext cx="4349335" cy="4349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72FFA-9EAE-4119-88DD-0B76E823D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6639132" y="541564"/>
            <a:ext cx="4837007" cy="49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2049B97-BAB8-E10A-8E9F-06DA44CB1F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8840" b="-327"/>
          <a:stretch/>
        </p:blipFill>
        <p:spPr>
          <a:xfrm>
            <a:off x="170932" y="1882590"/>
            <a:ext cx="11850136" cy="173018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111993F-1822-E81A-7132-BFBEF97DF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8839" b="25614"/>
          <a:stretch/>
        </p:blipFill>
        <p:spPr>
          <a:xfrm>
            <a:off x="170932" y="1864660"/>
            <a:ext cx="11850136" cy="304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281697-C5CB-117D-E8A8-D614B6EAC443}"/>
              </a:ext>
            </a:extLst>
          </p:cNvPr>
          <p:cNvGrpSpPr/>
          <p:nvPr/>
        </p:nvGrpSpPr>
        <p:grpSpPr>
          <a:xfrm>
            <a:off x="4105835" y="2375647"/>
            <a:ext cx="5513294" cy="1223681"/>
            <a:chOff x="4105835" y="2375647"/>
            <a:chExt cx="5513294" cy="12236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92F64D-8F51-34E6-4D2F-1FBCB9D8585B}"/>
                </a:ext>
              </a:extLst>
            </p:cNvPr>
            <p:cNvSpPr/>
            <p:nvPr/>
          </p:nvSpPr>
          <p:spPr>
            <a:xfrm>
              <a:off x="4105835" y="2375647"/>
              <a:ext cx="1846730" cy="2689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2D2786-6DB4-219E-1F06-1B06EDE64055}"/>
                </a:ext>
              </a:extLst>
            </p:cNvPr>
            <p:cNvSpPr/>
            <p:nvPr/>
          </p:nvSpPr>
          <p:spPr>
            <a:xfrm>
              <a:off x="4428565" y="3330387"/>
              <a:ext cx="1524000" cy="2689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CD7814-C547-F197-4D1C-9F36AD43B63D}"/>
                </a:ext>
              </a:extLst>
            </p:cNvPr>
            <p:cNvSpPr/>
            <p:nvPr/>
          </p:nvSpPr>
          <p:spPr>
            <a:xfrm>
              <a:off x="5952565" y="2846291"/>
              <a:ext cx="3666564" cy="4840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B6858E-1C6F-F382-EF60-8E09FE507E1B}"/>
              </a:ext>
            </a:extLst>
          </p:cNvPr>
          <p:cNvGrpSpPr/>
          <p:nvPr/>
        </p:nvGrpSpPr>
        <p:grpSpPr>
          <a:xfrm>
            <a:off x="251011" y="4361328"/>
            <a:ext cx="11698941" cy="1151980"/>
            <a:chOff x="251011" y="4361328"/>
            <a:chExt cx="11698941" cy="115198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D8AFB3-A1B4-4EC7-510A-9E844E4686AC}"/>
                </a:ext>
              </a:extLst>
            </p:cNvPr>
            <p:cNvSpPr/>
            <p:nvPr/>
          </p:nvSpPr>
          <p:spPr>
            <a:xfrm>
              <a:off x="251011" y="4643716"/>
              <a:ext cx="11698941" cy="869592"/>
            </a:xfrm>
            <a:custGeom>
              <a:avLst/>
              <a:gdLst>
                <a:gd name="connsiteX0" fmla="*/ 0 w 12175178"/>
                <a:gd name="connsiteY0" fmla="*/ 79690 h 985380"/>
                <a:gd name="connsiteX1" fmla="*/ 4823012 w 12175178"/>
                <a:gd name="connsiteY1" fmla="*/ 43831 h 985380"/>
                <a:gd name="connsiteX2" fmla="*/ 4787153 w 12175178"/>
                <a:gd name="connsiteY2" fmla="*/ 608607 h 985380"/>
                <a:gd name="connsiteX3" fmla="*/ 5316070 w 12175178"/>
                <a:gd name="connsiteY3" fmla="*/ 985125 h 985380"/>
                <a:gd name="connsiteX4" fmla="*/ 5907741 w 12175178"/>
                <a:gd name="connsiteY4" fmla="*/ 554819 h 985380"/>
                <a:gd name="connsiteX5" fmla="*/ 5334000 w 12175178"/>
                <a:gd name="connsiteY5" fmla="*/ 187266 h 985380"/>
                <a:gd name="connsiteX6" fmla="*/ 11698941 w 12175178"/>
                <a:gd name="connsiteY6" fmla="*/ 115548 h 985380"/>
                <a:gd name="connsiteX7" fmla="*/ 11689976 w 12175178"/>
                <a:gd name="connsiteY7" fmla="*/ 115548 h 985380"/>
                <a:gd name="connsiteX8" fmla="*/ 10901082 w 12175178"/>
                <a:gd name="connsiteY8" fmla="*/ 258984 h 985380"/>
                <a:gd name="connsiteX9" fmla="*/ 12102353 w 12175178"/>
                <a:gd name="connsiteY9" fmla="*/ 393454 h 985380"/>
                <a:gd name="connsiteX10" fmla="*/ 12102353 w 12175178"/>
                <a:gd name="connsiteY10" fmla="*/ 402419 h 985380"/>
                <a:gd name="connsiteX0" fmla="*/ 0 w 12175178"/>
                <a:gd name="connsiteY0" fmla="*/ 79690 h 985380"/>
                <a:gd name="connsiteX1" fmla="*/ 4823012 w 12175178"/>
                <a:gd name="connsiteY1" fmla="*/ 43831 h 985380"/>
                <a:gd name="connsiteX2" fmla="*/ 4787153 w 12175178"/>
                <a:gd name="connsiteY2" fmla="*/ 608607 h 985380"/>
                <a:gd name="connsiteX3" fmla="*/ 5316070 w 12175178"/>
                <a:gd name="connsiteY3" fmla="*/ 985125 h 985380"/>
                <a:gd name="connsiteX4" fmla="*/ 5907741 w 12175178"/>
                <a:gd name="connsiteY4" fmla="*/ 554819 h 985380"/>
                <a:gd name="connsiteX5" fmla="*/ 5334000 w 12175178"/>
                <a:gd name="connsiteY5" fmla="*/ 187266 h 985380"/>
                <a:gd name="connsiteX6" fmla="*/ 11698941 w 12175178"/>
                <a:gd name="connsiteY6" fmla="*/ 115548 h 985380"/>
                <a:gd name="connsiteX7" fmla="*/ 11689976 w 12175178"/>
                <a:gd name="connsiteY7" fmla="*/ 115548 h 985380"/>
                <a:gd name="connsiteX8" fmla="*/ 12102353 w 12175178"/>
                <a:gd name="connsiteY8" fmla="*/ 393454 h 985380"/>
                <a:gd name="connsiteX9" fmla="*/ 12102353 w 12175178"/>
                <a:gd name="connsiteY9" fmla="*/ 402419 h 985380"/>
                <a:gd name="connsiteX0" fmla="*/ 0 w 12152974"/>
                <a:gd name="connsiteY0" fmla="*/ 79690 h 985380"/>
                <a:gd name="connsiteX1" fmla="*/ 4823012 w 12152974"/>
                <a:gd name="connsiteY1" fmla="*/ 43831 h 985380"/>
                <a:gd name="connsiteX2" fmla="*/ 4787153 w 12152974"/>
                <a:gd name="connsiteY2" fmla="*/ 608607 h 985380"/>
                <a:gd name="connsiteX3" fmla="*/ 5316070 w 12152974"/>
                <a:gd name="connsiteY3" fmla="*/ 985125 h 985380"/>
                <a:gd name="connsiteX4" fmla="*/ 5907741 w 12152974"/>
                <a:gd name="connsiteY4" fmla="*/ 554819 h 985380"/>
                <a:gd name="connsiteX5" fmla="*/ 5334000 w 12152974"/>
                <a:gd name="connsiteY5" fmla="*/ 187266 h 985380"/>
                <a:gd name="connsiteX6" fmla="*/ 11698941 w 12152974"/>
                <a:gd name="connsiteY6" fmla="*/ 115548 h 985380"/>
                <a:gd name="connsiteX7" fmla="*/ 11689976 w 12152974"/>
                <a:gd name="connsiteY7" fmla="*/ 115548 h 985380"/>
                <a:gd name="connsiteX8" fmla="*/ 12102353 w 12152974"/>
                <a:gd name="connsiteY8" fmla="*/ 393454 h 985380"/>
                <a:gd name="connsiteX0" fmla="*/ 0 w 12152974"/>
                <a:gd name="connsiteY0" fmla="*/ 79690 h 985380"/>
                <a:gd name="connsiteX1" fmla="*/ 4823012 w 12152974"/>
                <a:gd name="connsiteY1" fmla="*/ 43831 h 985380"/>
                <a:gd name="connsiteX2" fmla="*/ 4787153 w 12152974"/>
                <a:gd name="connsiteY2" fmla="*/ 608607 h 985380"/>
                <a:gd name="connsiteX3" fmla="*/ 5316070 w 12152974"/>
                <a:gd name="connsiteY3" fmla="*/ 985125 h 985380"/>
                <a:gd name="connsiteX4" fmla="*/ 5907741 w 12152974"/>
                <a:gd name="connsiteY4" fmla="*/ 554819 h 985380"/>
                <a:gd name="connsiteX5" fmla="*/ 5334000 w 12152974"/>
                <a:gd name="connsiteY5" fmla="*/ 187266 h 985380"/>
                <a:gd name="connsiteX6" fmla="*/ 11698941 w 12152974"/>
                <a:gd name="connsiteY6" fmla="*/ 115548 h 985380"/>
                <a:gd name="connsiteX7" fmla="*/ 11689976 w 12152974"/>
                <a:gd name="connsiteY7" fmla="*/ 115548 h 985380"/>
                <a:gd name="connsiteX0" fmla="*/ 0 w 12152974"/>
                <a:gd name="connsiteY0" fmla="*/ 424933 h 1330623"/>
                <a:gd name="connsiteX1" fmla="*/ 4823012 w 12152974"/>
                <a:gd name="connsiteY1" fmla="*/ 389074 h 1330623"/>
                <a:gd name="connsiteX2" fmla="*/ 4787153 w 12152974"/>
                <a:gd name="connsiteY2" fmla="*/ 953850 h 1330623"/>
                <a:gd name="connsiteX3" fmla="*/ 5316070 w 12152974"/>
                <a:gd name="connsiteY3" fmla="*/ 1330368 h 1330623"/>
                <a:gd name="connsiteX4" fmla="*/ 5907741 w 12152974"/>
                <a:gd name="connsiteY4" fmla="*/ 900062 h 1330623"/>
                <a:gd name="connsiteX5" fmla="*/ 5334000 w 12152974"/>
                <a:gd name="connsiteY5" fmla="*/ 532509 h 1330623"/>
                <a:gd name="connsiteX6" fmla="*/ 11698941 w 12152974"/>
                <a:gd name="connsiteY6" fmla="*/ 460791 h 1330623"/>
                <a:gd name="connsiteX7" fmla="*/ 11689976 w 12152974"/>
                <a:gd name="connsiteY7" fmla="*/ 3591 h 1330623"/>
                <a:gd name="connsiteX0" fmla="*/ 0 w 11698941"/>
                <a:gd name="connsiteY0" fmla="*/ 79691 h 985381"/>
                <a:gd name="connsiteX1" fmla="*/ 4823012 w 11698941"/>
                <a:gd name="connsiteY1" fmla="*/ 43832 h 985381"/>
                <a:gd name="connsiteX2" fmla="*/ 4787153 w 11698941"/>
                <a:gd name="connsiteY2" fmla="*/ 608608 h 985381"/>
                <a:gd name="connsiteX3" fmla="*/ 5316070 w 11698941"/>
                <a:gd name="connsiteY3" fmla="*/ 985126 h 985381"/>
                <a:gd name="connsiteX4" fmla="*/ 5907741 w 11698941"/>
                <a:gd name="connsiteY4" fmla="*/ 554820 h 985381"/>
                <a:gd name="connsiteX5" fmla="*/ 5334000 w 11698941"/>
                <a:gd name="connsiteY5" fmla="*/ 187267 h 985381"/>
                <a:gd name="connsiteX6" fmla="*/ 11698941 w 11698941"/>
                <a:gd name="connsiteY6" fmla="*/ 115549 h 985381"/>
                <a:gd name="connsiteX0" fmla="*/ 0 w 11698941"/>
                <a:gd name="connsiteY0" fmla="*/ 79691 h 985381"/>
                <a:gd name="connsiteX1" fmla="*/ 4823012 w 11698941"/>
                <a:gd name="connsiteY1" fmla="*/ 43832 h 985381"/>
                <a:gd name="connsiteX2" fmla="*/ 4787153 w 11698941"/>
                <a:gd name="connsiteY2" fmla="*/ 608608 h 985381"/>
                <a:gd name="connsiteX3" fmla="*/ 5316070 w 11698941"/>
                <a:gd name="connsiteY3" fmla="*/ 985126 h 985381"/>
                <a:gd name="connsiteX4" fmla="*/ 5907741 w 11698941"/>
                <a:gd name="connsiteY4" fmla="*/ 554820 h 985381"/>
                <a:gd name="connsiteX5" fmla="*/ 5638800 w 11698941"/>
                <a:gd name="connsiteY5" fmla="*/ 34867 h 985381"/>
                <a:gd name="connsiteX6" fmla="*/ 11698941 w 11698941"/>
                <a:gd name="connsiteY6" fmla="*/ 115549 h 985381"/>
                <a:gd name="connsiteX0" fmla="*/ 0 w 11698941"/>
                <a:gd name="connsiteY0" fmla="*/ 79691 h 985381"/>
                <a:gd name="connsiteX1" fmla="*/ 4823012 w 11698941"/>
                <a:gd name="connsiteY1" fmla="*/ 43832 h 985381"/>
                <a:gd name="connsiteX2" fmla="*/ 4787153 w 11698941"/>
                <a:gd name="connsiteY2" fmla="*/ 608608 h 985381"/>
                <a:gd name="connsiteX3" fmla="*/ 5316070 w 11698941"/>
                <a:gd name="connsiteY3" fmla="*/ 985126 h 985381"/>
                <a:gd name="connsiteX4" fmla="*/ 5907741 w 11698941"/>
                <a:gd name="connsiteY4" fmla="*/ 554820 h 985381"/>
                <a:gd name="connsiteX5" fmla="*/ 5638800 w 11698941"/>
                <a:gd name="connsiteY5" fmla="*/ 34867 h 985381"/>
                <a:gd name="connsiteX6" fmla="*/ 11698941 w 11698941"/>
                <a:gd name="connsiteY6" fmla="*/ 115549 h 985381"/>
                <a:gd name="connsiteX0" fmla="*/ 0 w 11698941"/>
                <a:gd name="connsiteY0" fmla="*/ 79691 h 985381"/>
                <a:gd name="connsiteX1" fmla="*/ 4823012 w 11698941"/>
                <a:gd name="connsiteY1" fmla="*/ 43832 h 985381"/>
                <a:gd name="connsiteX2" fmla="*/ 4787153 w 11698941"/>
                <a:gd name="connsiteY2" fmla="*/ 608608 h 985381"/>
                <a:gd name="connsiteX3" fmla="*/ 5316070 w 11698941"/>
                <a:gd name="connsiteY3" fmla="*/ 985126 h 985381"/>
                <a:gd name="connsiteX4" fmla="*/ 5907741 w 11698941"/>
                <a:gd name="connsiteY4" fmla="*/ 554820 h 985381"/>
                <a:gd name="connsiteX5" fmla="*/ 5638800 w 11698941"/>
                <a:gd name="connsiteY5" fmla="*/ 34867 h 985381"/>
                <a:gd name="connsiteX6" fmla="*/ 11698941 w 11698941"/>
                <a:gd name="connsiteY6" fmla="*/ 115549 h 985381"/>
                <a:gd name="connsiteX0" fmla="*/ 0 w 11698941"/>
                <a:gd name="connsiteY0" fmla="*/ 79691 h 985381"/>
                <a:gd name="connsiteX1" fmla="*/ 4823012 w 11698941"/>
                <a:gd name="connsiteY1" fmla="*/ 43832 h 985381"/>
                <a:gd name="connsiteX2" fmla="*/ 4787153 w 11698941"/>
                <a:gd name="connsiteY2" fmla="*/ 608608 h 985381"/>
                <a:gd name="connsiteX3" fmla="*/ 5316070 w 11698941"/>
                <a:gd name="connsiteY3" fmla="*/ 985126 h 985381"/>
                <a:gd name="connsiteX4" fmla="*/ 5907741 w 11698941"/>
                <a:gd name="connsiteY4" fmla="*/ 554820 h 985381"/>
                <a:gd name="connsiteX5" fmla="*/ 5638800 w 11698941"/>
                <a:gd name="connsiteY5" fmla="*/ 34867 h 985381"/>
                <a:gd name="connsiteX6" fmla="*/ 11698941 w 11698941"/>
                <a:gd name="connsiteY6" fmla="*/ 115549 h 985381"/>
                <a:gd name="connsiteX0" fmla="*/ 0 w 11698941"/>
                <a:gd name="connsiteY0" fmla="*/ 64862 h 970552"/>
                <a:gd name="connsiteX1" fmla="*/ 4823012 w 11698941"/>
                <a:gd name="connsiteY1" fmla="*/ 29003 h 970552"/>
                <a:gd name="connsiteX2" fmla="*/ 4787153 w 11698941"/>
                <a:gd name="connsiteY2" fmla="*/ 593779 h 970552"/>
                <a:gd name="connsiteX3" fmla="*/ 5316070 w 11698941"/>
                <a:gd name="connsiteY3" fmla="*/ 970297 h 970552"/>
                <a:gd name="connsiteX4" fmla="*/ 5907741 w 11698941"/>
                <a:gd name="connsiteY4" fmla="*/ 539991 h 970552"/>
                <a:gd name="connsiteX5" fmla="*/ 5638800 w 11698941"/>
                <a:gd name="connsiteY5" fmla="*/ 20038 h 970552"/>
                <a:gd name="connsiteX6" fmla="*/ 11698941 w 11698941"/>
                <a:gd name="connsiteY6" fmla="*/ 100720 h 970552"/>
                <a:gd name="connsiteX0" fmla="*/ 0 w 11698941"/>
                <a:gd name="connsiteY0" fmla="*/ 44824 h 950495"/>
                <a:gd name="connsiteX1" fmla="*/ 4823012 w 11698941"/>
                <a:gd name="connsiteY1" fmla="*/ 125506 h 950495"/>
                <a:gd name="connsiteX2" fmla="*/ 4787153 w 11698941"/>
                <a:gd name="connsiteY2" fmla="*/ 573741 h 950495"/>
                <a:gd name="connsiteX3" fmla="*/ 5316070 w 11698941"/>
                <a:gd name="connsiteY3" fmla="*/ 950259 h 950495"/>
                <a:gd name="connsiteX4" fmla="*/ 5907741 w 11698941"/>
                <a:gd name="connsiteY4" fmla="*/ 519953 h 950495"/>
                <a:gd name="connsiteX5" fmla="*/ 5638800 w 11698941"/>
                <a:gd name="connsiteY5" fmla="*/ 0 h 950495"/>
                <a:gd name="connsiteX6" fmla="*/ 11698941 w 11698941"/>
                <a:gd name="connsiteY6" fmla="*/ 80682 h 950495"/>
                <a:gd name="connsiteX0" fmla="*/ 0 w 11698941"/>
                <a:gd name="connsiteY0" fmla="*/ 44824 h 950495"/>
                <a:gd name="connsiteX1" fmla="*/ 4823012 w 11698941"/>
                <a:gd name="connsiteY1" fmla="*/ 125506 h 950495"/>
                <a:gd name="connsiteX2" fmla="*/ 4787153 w 11698941"/>
                <a:gd name="connsiteY2" fmla="*/ 573741 h 950495"/>
                <a:gd name="connsiteX3" fmla="*/ 5316070 w 11698941"/>
                <a:gd name="connsiteY3" fmla="*/ 950259 h 950495"/>
                <a:gd name="connsiteX4" fmla="*/ 5907741 w 11698941"/>
                <a:gd name="connsiteY4" fmla="*/ 519953 h 950495"/>
                <a:gd name="connsiteX5" fmla="*/ 5638800 w 11698941"/>
                <a:gd name="connsiteY5" fmla="*/ 0 h 950495"/>
                <a:gd name="connsiteX6" fmla="*/ 11698941 w 11698941"/>
                <a:gd name="connsiteY6" fmla="*/ 80682 h 950495"/>
                <a:gd name="connsiteX0" fmla="*/ 0 w 11698941"/>
                <a:gd name="connsiteY0" fmla="*/ 44824 h 950504"/>
                <a:gd name="connsiteX1" fmla="*/ 4814047 w 11698941"/>
                <a:gd name="connsiteY1" fmla="*/ 71717 h 950504"/>
                <a:gd name="connsiteX2" fmla="*/ 4787153 w 11698941"/>
                <a:gd name="connsiteY2" fmla="*/ 573741 h 950504"/>
                <a:gd name="connsiteX3" fmla="*/ 5316070 w 11698941"/>
                <a:gd name="connsiteY3" fmla="*/ 950259 h 950504"/>
                <a:gd name="connsiteX4" fmla="*/ 5907741 w 11698941"/>
                <a:gd name="connsiteY4" fmla="*/ 519953 h 950504"/>
                <a:gd name="connsiteX5" fmla="*/ 5638800 w 11698941"/>
                <a:gd name="connsiteY5" fmla="*/ 0 h 950504"/>
                <a:gd name="connsiteX6" fmla="*/ 11698941 w 11698941"/>
                <a:gd name="connsiteY6" fmla="*/ 80682 h 950504"/>
                <a:gd name="connsiteX0" fmla="*/ 0 w 11698941"/>
                <a:gd name="connsiteY0" fmla="*/ 0 h 905680"/>
                <a:gd name="connsiteX1" fmla="*/ 4814047 w 11698941"/>
                <a:gd name="connsiteY1" fmla="*/ 26893 h 905680"/>
                <a:gd name="connsiteX2" fmla="*/ 4787153 w 11698941"/>
                <a:gd name="connsiteY2" fmla="*/ 528917 h 905680"/>
                <a:gd name="connsiteX3" fmla="*/ 5316070 w 11698941"/>
                <a:gd name="connsiteY3" fmla="*/ 905435 h 905680"/>
                <a:gd name="connsiteX4" fmla="*/ 5907741 w 11698941"/>
                <a:gd name="connsiteY4" fmla="*/ 475129 h 905680"/>
                <a:gd name="connsiteX5" fmla="*/ 5656730 w 11698941"/>
                <a:gd name="connsiteY5" fmla="*/ 35859 h 905680"/>
                <a:gd name="connsiteX6" fmla="*/ 11698941 w 11698941"/>
                <a:gd name="connsiteY6" fmla="*/ 35858 h 905680"/>
                <a:gd name="connsiteX0" fmla="*/ 0 w 11698941"/>
                <a:gd name="connsiteY0" fmla="*/ 0 h 905680"/>
                <a:gd name="connsiteX1" fmla="*/ 4814047 w 11698941"/>
                <a:gd name="connsiteY1" fmla="*/ 26893 h 905680"/>
                <a:gd name="connsiteX2" fmla="*/ 4787153 w 11698941"/>
                <a:gd name="connsiteY2" fmla="*/ 528917 h 905680"/>
                <a:gd name="connsiteX3" fmla="*/ 5316070 w 11698941"/>
                <a:gd name="connsiteY3" fmla="*/ 905435 h 905680"/>
                <a:gd name="connsiteX4" fmla="*/ 5907741 w 11698941"/>
                <a:gd name="connsiteY4" fmla="*/ 475129 h 905680"/>
                <a:gd name="connsiteX5" fmla="*/ 5656730 w 11698941"/>
                <a:gd name="connsiteY5" fmla="*/ 35859 h 905680"/>
                <a:gd name="connsiteX6" fmla="*/ 11698941 w 11698941"/>
                <a:gd name="connsiteY6" fmla="*/ 35858 h 905680"/>
                <a:gd name="connsiteX0" fmla="*/ 0 w 11698941"/>
                <a:gd name="connsiteY0" fmla="*/ 0 h 905680"/>
                <a:gd name="connsiteX1" fmla="*/ 4814047 w 11698941"/>
                <a:gd name="connsiteY1" fmla="*/ 26893 h 905680"/>
                <a:gd name="connsiteX2" fmla="*/ 4787153 w 11698941"/>
                <a:gd name="connsiteY2" fmla="*/ 528917 h 905680"/>
                <a:gd name="connsiteX3" fmla="*/ 5316070 w 11698941"/>
                <a:gd name="connsiteY3" fmla="*/ 905435 h 905680"/>
                <a:gd name="connsiteX4" fmla="*/ 5907741 w 11698941"/>
                <a:gd name="connsiteY4" fmla="*/ 475129 h 905680"/>
                <a:gd name="connsiteX5" fmla="*/ 5656730 w 11698941"/>
                <a:gd name="connsiteY5" fmla="*/ 35859 h 905680"/>
                <a:gd name="connsiteX6" fmla="*/ 11698941 w 11698941"/>
                <a:gd name="connsiteY6" fmla="*/ 35858 h 905680"/>
                <a:gd name="connsiteX0" fmla="*/ 0 w 11698941"/>
                <a:gd name="connsiteY0" fmla="*/ 0 h 905463"/>
                <a:gd name="connsiteX1" fmla="*/ 4814047 w 11698941"/>
                <a:gd name="connsiteY1" fmla="*/ 26893 h 905463"/>
                <a:gd name="connsiteX2" fmla="*/ 4787153 w 11698941"/>
                <a:gd name="connsiteY2" fmla="*/ 528917 h 905463"/>
                <a:gd name="connsiteX3" fmla="*/ 5316070 w 11698941"/>
                <a:gd name="connsiteY3" fmla="*/ 905435 h 905463"/>
                <a:gd name="connsiteX4" fmla="*/ 5862918 w 11698941"/>
                <a:gd name="connsiteY4" fmla="*/ 510988 h 905463"/>
                <a:gd name="connsiteX5" fmla="*/ 5656730 w 11698941"/>
                <a:gd name="connsiteY5" fmla="*/ 35859 h 905463"/>
                <a:gd name="connsiteX6" fmla="*/ 11698941 w 11698941"/>
                <a:gd name="connsiteY6" fmla="*/ 35858 h 905463"/>
                <a:gd name="connsiteX0" fmla="*/ 0 w 11698941"/>
                <a:gd name="connsiteY0" fmla="*/ 0 h 905463"/>
                <a:gd name="connsiteX1" fmla="*/ 4814047 w 11698941"/>
                <a:gd name="connsiteY1" fmla="*/ 26893 h 905463"/>
                <a:gd name="connsiteX2" fmla="*/ 4787153 w 11698941"/>
                <a:gd name="connsiteY2" fmla="*/ 528917 h 905463"/>
                <a:gd name="connsiteX3" fmla="*/ 5316070 w 11698941"/>
                <a:gd name="connsiteY3" fmla="*/ 905435 h 905463"/>
                <a:gd name="connsiteX4" fmla="*/ 5862918 w 11698941"/>
                <a:gd name="connsiteY4" fmla="*/ 510988 h 905463"/>
                <a:gd name="connsiteX5" fmla="*/ 5656730 w 11698941"/>
                <a:gd name="connsiteY5" fmla="*/ 35859 h 905463"/>
                <a:gd name="connsiteX6" fmla="*/ 11698941 w 11698941"/>
                <a:gd name="connsiteY6" fmla="*/ 35858 h 905463"/>
                <a:gd name="connsiteX0" fmla="*/ 0 w 11698941"/>
                <a:gd name="connsiteY0" fmla="*/ 0 h 906107"/>
                <a:gd name="connsiteX1" fmla="*/ 4814047 w 11698941"/>
                <a:gd name="connsiteY1" fmla="*/ 26893 h 906107"/>
                <a:gd name="connsiteX2" fmla="*/ 4787153 w 11698941"/>
                <a:gd name="connsiteY2" fmla="*/ 528917 h 906107"/>
                <a:gd name="connsiteX3" fmla="*/ 5316070 w 11698941"/>
                <a:gd name="connsiteY3" fmla="*/ 905435 h 906107"/>
                <a:gd name="connsiteX4" fmla="*/ 5862918 w 11698941"/>
                <a:gd name="connsiteY4" fmla="*/ 510988 h 906107"/>
                <a:gd name="connsiteX5" fmla="*/ 5656730 w 11698941"/>
                <a:gd name="connsiteY5" fmla="*/ 35859 h 906107"/>
                <a:gd name="connsiteX6" fmla="*/ 11698941 w 11698941"/>
                <a:gd name="connsiteY6" fmla="*/ 35858 h 906107"/>
                <a:gd name="connsiteX0" fmla="*/ 0 w 11698941"/>
                <a:gd name="connsiteY0" fmla="*/ 0 h 905619"/>
                <a:gd name="connsiteX1" fmla="*/ 4814047 w 11698941"/>
                <a:gd name="connsiteY1" fmla="*/ 26893 h 905619"/>
                <a:gd name="connsiteX2" fmla="*/ 4805082 w 11698941"/>
                <a:gd name="connsiteY2" fmla="*/ 519952 h 905619"/>
                <a:gd name="connsiteX3" fmla="*/ 5316070 w 11698941"/>
                <a:gd name="connsiteY3" fmla="*/ 905435 h 905619"/>
                <a:gd name="connsiteX4" fmla="*/ 5862918 w 11698941"/>
                <a:gd name="connsiteY4" fmla="*/ 510988 h 905619"/>
                <a:gd name="connsiteX5" fmla="*/ 5656730 w 11698941"/>
                <a:gd name="connsiteY5" fmla="*/ 35859 h 905619"/>
                <a:gd name="connsiteX6" fmla="*/ 11698941 w 11698941"/>
                <a:gd name="connsiteY6" fmla="*/ 35858 h 905619"/>
                <a:gd name="connsiteX0" fmla="*/ 0 w 11698941"/>
                <a:gd name="connsiteY0" fmla="*/ 0 h 905619"/>
                <a:gd name="connsiteX1" fmla="*/ 4814047 w 11698941"/>
                <a:gd name="connsiteY1" fmla="*/ 26893 h 905619"/>
                <a:gd name="connsiteX2" fmla="*/ 4805082 w 11698941"/>
                <a:gd name="connsiteY2" fmla="*/ 519952 h 905619"/>
                <a:gd name="connsiteX3" fmla="*/ 5316070 w 11698941"/>
                <a:gd name="connsiteY3" fmla="*/ 905435 h 905619"/>
                <a:gd name="connsiteX4" fmla="*/ 5862918 w 11698941"/>
                <a:gd name="connsiteY4" fmla="*/ 510988 h 905619"/>
                <a:gd name="connsiteX5" fmla="*/ 5656730 w 11698941"/>
                <a:gd name="connsiteY5" fmla="*/ 35859 h 905619"/>
                <a:gd name="connsiteX6" fmla="*/ 11698941 w 11698941"/>
                <a:gd name="connsiteY6" fmla="*/ 35858 h 905619"/>
                <a:gd name="connsiteX0" fmla="*/ 0 w 11698941"/>
                <a:gd name="connsiteY0" fmla="*/ 663 h 906140"/>
                <a:gd name="connsiteX1" fmla="*/ 4814047 w 11698941"/>
                <a:gd name="connsiteY1" fmla="*/ 27556 h 906140"/>
                <a:gd name="connsiteX2" fmla="*/ 4805082 w 11698941"/>
                <a:gd name="connsiteY2" fmla="*/ 520615 h 906140"/>
                <a:gd name="connsiteX3" fmla="*/ 5316070 w 11698941"/>
                <a:gd name="connsiteY3" fmla="*/ 906098 h 906140"/>
                <a:gd name="connsiteX4" fmla="*/ 5665695 w 11698941"/>
                <a:gd name="connsiteY4" fmla="*/ 529580 h 906140"/>
                <a:gd name="connsiteX5" fmla="*/ 5656730 w 11698941"/>
                <a:gd name="connsiteY5" fmla="*/ 36522 h 906140"/>
                <a:gd name="connsiteX6" fmla="*/ 11698941 w 11698941"/>
                <a:gd name="connsiteY6" fmla="*/ 36521 h 906140"/>
                <a:gd name="connsiteX0" fmla="*/ 0 w 11698941"/>
                <a:gd name="connsiteY0" fmla="*/ 0 h 905897"/>
                <a:gd name="connsiteX1" fmla="*/ 4814047 w 11698941"/>
                <a:gd name="connsiteY1" fmla="*/ 26893 h 905897"/>
                <a:gd name="connsiteX2" fmla="*/ 4805082 w 11698941"/>
                <a:gd name="connsiteY2" fmla="*/ 519952 h 905897"/>
                <a:gd name="connsiteX3" fmla="*/ 5316070 w 11698941"/>
                <a:gd name="connsiteY3" fmla="*/ 905435 h 905897"/>
                <a:gd name="connsiteX4" fmla="*/ 5665695 w 11698941"/>
                <a:gd name="connsiteY4" fmla="*/ 502023 h 905897"/>
                <a:gd name="connsiteX5" fmla="*/ 5656730 w 11698941"/>
                <a:gd name="connsiteY5" fmla="*/ 35859 h 905897"/>
                <a:gd name="connsiteX6" fmla="*/ 11698941 w 11698941"/>
                <a:gd name="connsiteY6" fmla="*/ 35858 h 905897"/>
                <a:gd name="connsiteX0" fmla="*/ 0 w 11698941"/>
                <a:gd name="connsiteY0" fmla="*/ 0 h 869608"/>
                <a:gd name="connsiteX1" fmla="*/ 4814047 w 11698941"/>
                <a:gd name="connsiteY1" fmla="*/ 26893 h 869608"/>
                <a:gd name="connsiteX2" fmla="*/ 4805082 w 11698941"/>
                <a:gd name="connsiteY2" fmla="*/ 519952 h 869608"/>
                <a:gd name="connsiteX3" fmla="*/ 5244352 w 11698941"/>
                <a:gd name="connsiteY3" fmla="*/ 869577 h 869608"/>
                <a:gd name="connsiteX4" fmla="*/ 5665695 w 11698941"/>
                <a:gd name="connsiteY4" fmla="*/ 502023 h 869608"/>
                <a:gd name="connsiteX5" fmla="*/ 5656730 w 11698941"/>
                <a:gd name="connsiteY5" fmla="*/ 35859 h 869608"/>
                <a:gd name="connsiteX6" fmla="*/ 11698941 w 11698941"/>
                <a:gd name="connsiteY6" fmla="*/ 35858 h 869608"/>
                <a:gd name="connsiteX0" fmla="*/ 0 w 11698941"/>
                <a:gd name="connsiteY0" fmla="*/ 0 h 869608"/>
                <a:gd name="connsiteX1" fmla="*/ 4814047 w 11698941"/>
                <a:gd name="connsiteY1" fmla="*/ 26893 h 869608"/>
                <a:gd name="connsiteX2" fmla="*/ 4805082 w 11698941"/>
                <a:gd name="connsiteY2" fmla="*/ 519952 h 869608"/>
                <a:gd name="connsiteX3" fmla="*/ 5244352 w 11698941"/>
                <a:gd name="connsiteY3" fmla="*/ 869577 h 869608"/>
                <a:gd name="connsiteX4" fmla="*/ 5665695 w 11698941"/>
                <a:gd name="connsiteY4" fmla="*/ 502023 h 869608"/>
                <a:gd name="connsiteX5" fmla="*/ 5656730 w 11698941"/>
                <a:gd name="connsiteY5" fmla="*/ 35859 h 869608"/>
                <a:gd name="connsiteX6" fmla="*/ 11698941 w 11698941"/>
                <a:gd name="connsiteY6" fmla="*/ 35858 h 869608"/>
                <a:gd name="connsiteX0" fmla="*/ 0 w 11698941"/>
                <a:gd name="connsiteY0" fmla="*/ 0 h 869608"/>
                <a:gd name="connsiteX1" fmla="*/ 4814047 w 11698941"/>
                <a:gd name="connsiteY1" fmla="*/ 26893 h 869608"/>
                <a:gd name="connsiteX2" fmla="*/ 4805082 w 11698941"/>
                <a:gd name="connsiteY2" fmla="*/ 519952 h 869608"/>
                <a:gd name="connsiteX3" fmla="*/ 5244352 w 11698941"/>
                <a:gd name="connsiteY3" fmla="*/ 869577 h 869608"/>
                <a:gd name="connsiteX4" fmla="*/ 5665695 w 11698941"/>
                <a:gd name="connsiteY4" fmla="*/ 502023 h 869608"/>
                <a:gd name="connsiteX5" fmla="*/ 5656730 w 11698941"/>
                <a:gd name="connsiteY5" fmla="*/ 35859 h 869608"/>
                <a:gd name="connsiteX6" fmla="*/ 11698941 w 11698941"/>
                <a:gd name="connsiteY6" fmla="*/ 35858 h 869608"/>
                <a:gd name="connsiteX0" fmla="*/ 0 w 11698941"/>
                <a:gd name="connsiteY0" fmla="*/ 0 h 869608"/>
                <a:gd name="connsiteX1" fmla="*/ 4814047 w 11698941"/>
                <a:gd name="connsiteY1" fmla="*/ 26893 h 869608"/>
                <a:gd name="connsiteX2" fmla="*/ 4805082 w 11698941"/>
                <a:gd name="connsiteY2" fmla="*/ 519952 h 869608"/>
                <a:gd name="connsiteX3" fmla="*/ 5244352 w 11698941"/>
                <a:gd name="connsiteY3" fmla="*/ 869577 h 869608"/>
                <a:gd name="connsiteX4" fmla="*/ 5665695 w 11698941"/>
                <a:gd name="connsiteY4" fmla="*/ 502023 h 869608"/>
                <a:gd name="connsiteX5" fmla="*/ 5656730 w 11698941"/>
                <a:gd name="connsiteY5" fmla="*/ 35859 h 869608"/>
                <a:gd name="connsiteX6" fmla="*/ 11698941 w 11698941"/>
                <a:gd name="connsiteY6" fmla="*/ 35858 h 869608"/>
                <a:gd name="connsiteX0" fmla="*/ 0 w 11698941"/>
                <a:gd name="connsiteY0" fmla="*/ 0 h 869608"/>
                <a:gd name="connsiteX1" fmla="*/ 4814047 w 11698941"/>
                <a:gd name="connsiteY1" fmla="*/ 26893 h 869608"/>
                <a:gd name="connsiteX2" fmla="*/ 4805082 w 11698941"/>
                <a:gd name="connsiteY2" fmla="*/ 519952 h 869608"/>
                <a:gd name="connsiteX3" fmla="*/ 5244352 w 11698941"/>
                <a:gd name="connsiteY3" fmla="*/ 869577 h 869608"/>
                <a:gd name="connsiteX4" fmla="*/ 5665695 w 11698941"/>
                <a:gd name="connsiteY4" fmla="*/ 502023 h 869608"/>
                <a:gd name="connsiteX5" fmla="*/ 5656730 w 11698941"/>
                <a:gd name="connsiteY5" fmla="*/ 35859 h 869608"/>
                <a:gd name="connsiteX6" fmla="*/ 11698941 w 11698941"/>
                <a:gd name="connsiteY6" fmla="*/ 35858 h 869608"/>
                <a:gd name="connsiteX0" fmla="*/ 0 w 11698941"/>
                <a:gd name="connsiteY0" fmla="*/ 0 h 885206"/>
                <a:gd name="connsiteX1" fmla="*/ 4814047 w 11698941"/>
                <a:gd name="connsiteY1" fmla="*/ 26893 h 885206"/>
                <a:gd name="connsiteX2" fmla="*/ 4805082 w 11698941"/>
                <a:gd name="connsiteY2" fmla="*/ 519952 h 885206"/>
                <a:gd name="connsiteX3" fmla="*/ 5244352 w 11698941"/>
                <a:gd name="connsiteY3" fmla="*/ 869577 h 885206"/>
                <a:gd name="connsiteX4" fmla="*/ 5665695 w 11698941"/>
                <a:gd name="connsiteY4" fmla="*/ 502023 h 885206"/>
                <a:gd name="connsiteX5" fmla="*/ 5656730 w 11698941"/>
                <a:gd name="connsiteY5" fmla="*/ 35859 h 885206"/>
                <a:gd name="connsiteX6" fmla="*/ 11698941 w 11698941"/>
                <a:gd name="connsiteY6" fmla="*/ 35858 h 885206"/>
                <a:gd name="connsiteX0" fmla="*/ 0 w 11698941"/>
                <a:gd name="connsiteY0" fmla="*/ 0 h 885206"/>
                <a:gd name="connsiteX1" fmla="*/ 4814047 w 11698941"/>
                <a:gd name="connsiteY1" fmla="*/ 26893 h 885206"/>
                <a:gd name="connsiteX2" fmla="*/ 4805082 w 11698941"/>
                <a:gd name="connsiteY2" fmla="*/ 519952 h 885206"/>
                <a:gd name="connsiteX3" fmla="*/ 5244352 w 11698941"/>
                <a:gd name="connsiteY3" fmla="*/ 869577 h 885206"/>
                <a:gd name="connsiteX4" fmla="*/ 5665695 w 11698941"/>
                <a:gd name="connsiteY4" fmla="*/ 502023 h 885206"/>
                <a:gd name="connsiteX5" fmla="*/ 5656730 w 11698941"/>
                <a:gd name="connsiteY5" fmla="*/ 35859 h 885206"/>
                <a:gd name="connsiteX6" fmla="*/ 11698941 w 11698941"/>
                <a:gd name="connsiteY6" fmla="*/ 35858 h 885206"/>
                <a:gd name="connsiteX0" fmla="*/ 0 w 11698941"/>
                <a:gd name="connsiteY0" fmla="*/ 0 h 881224"/>
                <a:gd name="connsiteX1" fmla="*/ 4814047 w 11698941"/>
                <a:gd name="connsiteY1" fmla="*/ 26893 h 881224"/>
                <a:gd name="connsiteX2" fmla="*/ 4805082 w 11698941"/>
                <a:gd name="connsiteY2" fmla="*/ 519952 h 881224"/>
                <a:gd name="connsiteX3" fmla="*/ 5244352 w 11698941"/>
                <a:gd name="connsiteY3" fmla="*/ 869577 h 881224"/>
                <a:gd name="connsiteX4" fmla="*/ 5665695 w 11698941"/>
                <a:gd name="connsiteY4" fmla="*/ 502023 h 881224"/>
                <a:gd name="connsiteX5" fmla="*/ 5656730 w 11698941"/>
                <a:gd name="connsiteY5" fmla="*/ 35859 h 881224"/>
                <a:gd name="connsiteX6" fmla="*/ 11698941 w 11698941"/>
                <a:gd name="connsiteY6" fmla="*/ 35858 h 881224"/>
                <a:gd name="connsiteX0" fmla="*/ 0 w 11698941"/>
                <a:gd name="connsiteY0" fmla="*/ 0 h 877105"/>
                <a:gd name="connsiteX1" fmla="*/ 4814047 w 11698941"/>
                <a:gd name="connsiteY1" fmla="*/ 26893 h 877105"/>
                <a:gd name="connsiteX2" fmla="*/ 4805082 w 11698941"/>
                <a:gd name="connsiteY2" fmla="*/ 519952 h 877105"/>
                <a:gd name="connsiteX3" fmla="*/ 5244352 w 11698941"/>
                <a:gd name="connsiteY3" fmla="*/ 869577 h 877105"/>
                <a:gd name="connsiteX4" fmla="*/ 5665695 w 11698941"/>
                <a:gd name="connsiteY4" fmla="*/ 502023 h 877105"/>
                <a:gd name="connsiteX5" fmla="*/ 5656730 w 11698941"/>
                <a:gd name="connsiteY5" fmla="*/ 35859 h 877105"/>
                <a:gd name="connsiteX6" fmla="*/ 11698941 w 11698941"/>
                <a:gd name="connsiteY6" fmla="*/ 35858 h 877105"/>
                <a:gd name="connsiteX0" fmla="*/ 0 w 11698941"/>
                <a:gd name="connsiteY0" fmla="*/ 0 h 869850"/>
                <a:gd name="connsiteX1" fmla="*/ 4814047 w 11698941"/>
                <a:gd name="connsiteY1" fmla="*/ 26893 h 869850"/>
                <a:gd name="connsiteX2" fmla="*/ 4805082 w 11698941"/>
                <a:gd name="connsiteY2" fmla="*/ 519952 h 869850"/>
                <a:gd name="connsiteX3" fmla="*/ 5244352 w 11698941"/>
                <a:gd name="connsiteY3" fmla="*/ 869577 h 869850"/>
                <a:gd name="connsiteX4" fmla="*/ 5665695 w 11698941"/>
                <a:gd name="connsiteY4" fmla="*/ 502023 h 869850"/>
                <a:gd name="connsiteX5" fmla="*/ 5656730 w 11698941"/>
                <a:gd name="connsiteY5" fmla="*/ 35859 h 869850"/>
                <a:gd name="connsiteX6" fmla="*/ 11698941 w 11698941"/>
                <a:gd name="connsiteY6" fmla="*/ 35858 h 869850"/>
                <a:gd name="connsiteX0" fmla="*/ 0 w 11698941"/>
                <a:gd name="connsiteY0" fmla="*/ 0 h 869850"/>
                <a:gd name="connsiteX1" fmla="*/ 4814047 w 11698941"/>
                <a:gd name="connsiteY1" fmla="*/ 26893 h 869850"/>
                <a:gd name="connsiteX2" fmla="*/ 4805082 w 11698941"/>
                <a:gd name="connsiteY2" fmla="*/ 519952 h 869850"/>
                <a:gd name="connsiteX3" fmla="*/ 5244352 w 11698941"/>
                <a:gd name="connsiteY3" fmla="*/ 869577 h 869850"/>
                <a:gd name="connsiteX4" fmla="*/ 5665695 w 11698941"/>
                <a:gd name="connsiteY4" fmla="*/ 502023 h 869850"/>
                <a:gd name="connsiteX5" fmla="*/ 5656730 w 11698941"/>
                <a:gd name="connsiteY5" fmla="*/ 35859 h 869850"/>
                <a:gd name="connsiteX6" fmla="*/ 11698941 w 11698941"/>
                <a:gd name="connsiteY6" fmla="*/ 35858 h 869850"/>
                <a:gd name="connsiteX0" fmla="*/ 0 w 11698941"/>
                <a:gd name="connsiteY0" fmla="*/ 0 h 869792"/>
                <a:gd name="connsiteX1" fmla="*/ 4814047 w 11698941"/>
                <a:gd name="connsiteY1" fmla="*/ 26893 h 869792"/>
                <a:gd name="connsiteX2" fmla="*/ 4805082 w 11698941"/>
                <a:gd name="connsiteY2" fmla="*/ 519952 h 869792"/>
                <a:gd name="connsiteX3" fmla="*/ 5244352 w 11698941"/>
                <a:gd name="connsiteY3" fmla="*/ 869577 h 869792"/>
                <a:gd name="connsiteX4" fmla="*/ 5665695 w 11698941"/>
                <a:gd name="connsiteY4" fmla="*/ 502023 h 869792"/>
                <a:gd name="connsiteX5" fmla="*/ 5656730 w 11698941"/>
                <a:gd name="connsiteY5" fmla="*/ 35859 h 869792"/>
                <a:gd name="connsiteX6" fmla="*/ 11698941 w 11698941"/>
                <a:gd name="connsiteY6" fmla="*/ 35858 h 869792"/>
                <a:gd name="connsiteX0" fmla="*/ 0 w 11698941"/>
                <a:gd name="connsiteY0" fmla="*/ 0 h 869592"/>
                <a:gd name="connsiteX1" fmla="*/ 4814047 w 11698941"/>
                <a:gd name="connsiteY1" fmla="*/ 26893 h 869592"/>
                <a:gd name="connsiteX2" fmla="*/ 4805082 w 11698941"/>
                <a:gd name="connsiteY2" fmla="*/ 519952 h 869592"/>
                <a:gd name="connsiteX3" fmla="*/ 5244352 w 11698941"/>
                <a:gd name="connsiteY3" fmla="*/ 869577 h 869592"/>
                <a:gd name="connsiteX4" fmla="*/ 5665695 w 11698941"/>
                <a:gd name="connsiteY4" fmla="*/ 510988 h 869592"/>
                <a:gd name="connsiteX5" fmla="*/ 5656730 w 11698941"/>
                <a:gd name="connsiteY5" fmla="*/ 35859 h 869592"/>
                <a:gd name="connsiteX6" fmla="*/ 11698941 w 11698941"/>
                <a:gd name="connsiteY6" fmla="*/ 35858 h 869592"/>
                <a:gd name="connsiteX0" fmla="*/ 0 w 11698941"/>
                <a:gd name="connsiteY0" fmla="*/ 0 h 869592"/>
                <a:gd name="connsiteX1" fmla="*/ 4814047 w 11698941"/>
                <a:gd name="connsiteY1" fmla="*/ 26893 h 869592"/>
                <a:gd name="connsiteX2" fmla="*/ 4805082 w 11698941"/>
                <a:gd name="connsiteY2" fmla="*/ 519952 h 869592"/>
                <a:gd name="connsiteX3" fmla="*/ 5244352 w 11698941"/>
                <a:gd name="connsiteY3" fmla="*/ 869577 h 869592"/>
                <a:gd name="connsiteX4" fmla="*/ 5665695 w 11698941"/>
                <a:gd name="connsiteY4" fmla="*/ 510988 h 869592"/>
                <a:gd name="connsiteX5" fmla="*/ 5656730 w 11698941"/>
                <a:gd name="connsiteY5" fmla="*/ 35859 h 869592"/>
                <a:gd name="connsiteX6" fmla="*/ 11698941 w 11698941"/>
                <a:gd name="connsiteY6" fmla="*/ 35858 h 869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98941" h="869592">
                  <a:moveTo>
                    <a:pt x="0" y="0"/>
                  </a:moveTo>
                  <a:lnTo>
                    <a:pt x="4814047" y="26893"/>
                  </a:lnTo>
                  <a:cubicBezTo>
                    <a:pt x="5614894" y="113552"/>
                    <a:pt x="4805083" y="271929"/>
                    <a:pt x="4805082" y="519952"/>
                  </a:cubicBezTo>
                  <a:cubicBezTo>
                    <a:pt x="4805081" y="767975"/>
                    <a:pt x="5100917" y="871071"/>
                    <a:pt x="5244352" y="869577"/>
                  </a:cubicBezTo>
                  <a:cubicBezTo>
                    <a:pt x="5387787" y="868083"/>
                    <a:pt x="5668683" y="766483"/>
                    <a:pt x="5665695" y="510988"/>
                  </a:cubicBezTo>
                  <a:cubicBezTo>
                    <a:pt x="5662707" y="255493"/>
                    <a:pt x="4651189" y="115047"/>
                    <a:pt x="5656730" y="35859"/>
                  </a:cubicBezTo>
                  <a:cubicBezTo>
                    <a:pt x="6662271" y="-43329"/>
                    <a:pt x="9684871" y="35858"/>
                    <a:pt x="11698941" y="3585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B8D666-35D4-E35A-B63C-BE1B6D12A89E}"/>
                </a:ext>
              </a:extLst>
            </p:cNvPr>
            <p:cNvCxnSpPr>
              <a:cxnSpLocks/>
            </p:cNvCxnSpPr>
            <p:nvPr/>
          </p:nvCxnSpPr>
          <p:spPr>
            <a:xfrm>
              <a:off x="251011" y="4361328"/>
              <a:ext cx="11698941" cy="3585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4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F908A0-9281-9CC0-5FE7-71CF2CFF8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0" y="1231900"/>
            <a:ext cx="3492500" cy="439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0CA53-5A28-BB73-0D02-6794DF7E9178}"/>
              </a:ext>
            </a:extLst>
          </p:cNvPr>
          <p:cNvSpPr txBox="1"/>
          <p:nvPr/>
        </p:nvSpPr>
        <p:spPr>
          <a:xfrm>
            <a:off x="896471" y="80682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SNP</a:t>
            </a:r>
          </a:p>
          <a:p>
            <a:r>
              <a:rPr lang="en-NZ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58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90CA53-5A28-BB73-0D02-6794DF7E9178}"/>
              </a:ext>
            </a:extLst>
          </p:cNvPr>
          <p:cNvSpPr txBox="1"/>
          <p:nvPr/>
        </p:nvSpPr>
        <p:spPr>
          <a:xfrm>
            <a:off x="663389" y="4285130"/>
            <a:ext cx="491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Insertion in the sample compared to the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739E5-973B-05ED-D4C9-C3E2A0ED7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72"/>
          <a:stretch/>
        </p:blipFill>
        <p:spPr>
          <a:xfrm>
            <a:off x="1577789" y="303339"/>
            <a:ext cx="9852212" cy="38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49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90CA53-5A28-BB73-0D02-6794DF7E9178}"/>
              </a:ext>
            </a:extLst>
          </p:cNvPr>
          <p:cNvSpPr txBox="1"/>
          <p:nvPr/>
        </p:nvSpPr>
        <p:spPr>
          <a:xfrm>
            <a:off x="663389" y="4285130"/>
            <a:ext cx="488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Deletion in the sample compared to the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1299F-5658-2A8C-1F88-FAA1248A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56"/>
          <a:stretch/>
        </p:blipFill>
        <p:spPr>
          <a:xfrm>
            <a:off x="1244420" y="372905"/>
            <a:ext cx="9875452" cy="36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4D37E7-6AAC-D9B3-719E-90D2F0532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3254188" y="322729"/>
            <a:ext cx="5683624" cy="4634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D39092-52C3-5876-5655-021BFFADF2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73" y="1687196"/>
            <a:ext cx="2766521" cy="2668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A94686-139B-15EE-96FE-E86D668E4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1014" y="735106"/>
            <a:ext cx="5069971" cy="38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9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00195 0.3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896B1A6-DDBF-7E8F-74C1-54B49F328CEC}"/>
              </a:ext>
            </a:extLst>
          </p:cNvPr>
          <p:cNvSpPr txBox="1"/>
          <p:nvPr/>
        </p:nvSpPr>
        <p:spPr>
          <a:xfrm>
            <a:off x="537882" y="439271"/>
            <a:ext cx="12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SAM / BAM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0CA99-2CAD-A6C8-121E-96E32E3D4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85" b="76210"/>
          <a:stretch/>
        </p:blipFill>
        <p:spPr>
          <a:xfrm>
            <a:off x="0" y="2241177"/>
            <a:ext cx="12192000" cy="439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6FF5C1-B32D-C64F-9865-7C940F86E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5" b="76210"/>
          <a:stretch/>
        </p:blipFill>
        <p:spPr>
          <a:xfrm>
            <a:off x="0" y="4038601"/>
            <a:ext cx="12192000" cy="43927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F7935-8205-174F-090B-DEB1298AFD9A}"/>
              </a:ext>
            </a:extLst>
          </p:cNvPr>
          <p:cNvGrpSpPr/>
          <p:nvPr/>
        </p:nvGrpSpPr>
        <p:grpSpPr>
          <a:xfrm>
            <a:off x="434788" y="1328557"/>
            <a:ext cx="2792506" cy="808604"/>
            <a:chOff x="434788" y="1328557"/>
            <a:chExt cx="2792506" cy="808604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EE9BB7FD-7BC7-03E7-639B-25B78056223F}"/>
                </a:ext>
              </a:extLst>
            </p:cNvPr>
            <p:cNvSpPr/>
            <p:nvPr/>
          </p:nvSpPr>
          <p:spPr>
            <a:xfrm rot="16200000">
              <a:off x="1611406" y="521273"/>
              <a:ext cx="439270" cy="279250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386B71-08E6-DA34-1139-DDF69FC3735D}"/>
                </a:ext>
              </a:extLst>
            </p:cNvPr>
            <p:cNvSpPr txBox="1"/>
            <p:nvPr/>
          </p:nvSpPr>
          <p:spPr>
            <a:xfrm>
              <a:off x="1192083" y="1328557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err="1"/>
                <a:t>Read_name</a:t>
              </a:r>
              <a:endParaRPr lang="en-NZ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24E0AD-7EFE-A7F8-A017-6DCBF0590797}"/>
              </a:ext>
            </a:extLst>
          </p:cNvPr>
          <p:cNvGrpSpPr/>
          <p:nvPr/>
        </p:nvGrpSpPr>
        <p:grpSpPr>
          <a:xfrm>
            <a:off x="3649589" y="1328557"/>
            <a:ext cx="1199367" cy="808603"/>
            <a:chOff x="3649589" y="1328557"/>
            <a:chExt cx="1199367" cy="808603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85E8EA48-260B-C80D-BBE4-94431FDB7048}"/>
                </a:ext>
              </a:extLst>
            </p:cNvPr>
            <p:cNvSpPr/>
            <p:nvPr/>
          </p:nvSpPr>
          <p:spPr>
            <a:xfrm rot="16200000">
              <a:off x="4029638" y="1442394"/>
              <a:ext cx="439270" cy="95026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962F67-C66B-DD1A-6AC6-0A58A92A4F9D}"/>
                </a:ext>
              </a:extLst>
            </p:cNvPr>
            <p:cNvSpPr txBox="1"/>
            <p:nvPr/>
          </p:nvSpPr>
          <p:spPr>
            <a:xfrm>
              <a:off x="3649589" y="1328557"/>
              <a:ext cx="1199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Ref header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B7FDF-0D21-0D39-0C57-246625191C88}"/>
              </a:ext>
            </a:extLst>
          </p:cNvPr>
          <p:cNvGrpSpPr/>
          <p:nvPr/>
        </p:nvGrpSpPr>
        <p:grpSpPr>
          <a:xfrm>
            <a:off x="6553203" y="1328557"/>
            <a:ext cx="4025153" cy="808604"/>
            <a:chOff x="6553203" y="1328557"/>
            <a:chExt cx="4025153" cy="808604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61BB6194-506D-DD79-986C-D0F3BB474539}"/>
                </a:ext>
              </a:extLst>
            </p:cNvPr>
            <p:cNvSpPr/>
            <p:nvPr/>
          </p:nvSpPr>
          <p:spPr>
            <a:xfrm rot="16200000">
              <a:off x="8346145" y="-95051"/>
              <a:ext cx="439270" cy="402515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944581-D7B0-0832-3AD1-13EA06CC38A1}"/>
                </a:ext>
              </a:extLst>
            </p:cNvPr>
            <p:cNvSpPr txBox="1"/>
            <p:nvPr/>
          </p:nvSpPr>
          <p:spPr>
            <a:xfrm>
              <a:off x="7966096" y="1328557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Sequence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63BA46-D14A-E4BE-B889-2E6A837F2FF3}"/>
              </a:ext>
            </a:extLst>
          </p:cNvPr>
          <p:cNvGrpSpPr/>
          <p:nvPr/>
        </p:nvGrpSpPr>
        <p:grpSpPr>
          <a:xfrm>
            <a:off x="416858" y="3132017"/>
            <a:ext cx="2299451" cy="788198"/>
            <a:chOff x="416858" y="3132017"/>
            <a:chExt cx="2299451" cy="788198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4C0AECA-8CC6-89FB-C626-8571C8F55237}"/>
                </a:ext>
              </a:extLst>
            </p:cNvPr>
            <p:cNvSpPr/>
            <p:nvPr/>
          </p:nvSpPr>
          <p:spPr>
            <a:xfrm rot="16200000">
              <a:off x="1346949" y="2550854"/>
              <a:ext cx="439270" cy="229945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459BED-477B-005E-3595-29C79238B8FD}"/>
                </a:ext>
              </a:extLst>
            </p:cNvPr>
            <p:cNvSpPr txBox="1"/>
            <p:nvPr/>
          </p:nvSpPr>
          <p:spPr>
            <a:xfrm>
              <a:off x="1117582" y="3132017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PHRED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9DFF4C-1F50-E8E6-F217-9D2525CD75B1}"/>
              </a:ext>
            </a:extLst>
          </p:cNvPr>
          <p:cNvGrpSpPr/>
          <p:nvPr/>
        </p:nvGrpSpPr>
        <p:grpSpPr>
          <a:xfrm>
            <a:off x="681313" y="4596258"/>
            <a:ext cx="7449677" cy="807683"/>
            <a:chOff x="681313" y="4596258"/>
            <a:chExt cx="7449677" cy="807683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3A39487D-9B06-CF4B-AB76-2A5494596619}"/>
                </a:ext>
              </a:extLst>
            </p:cNvPr>
            <p:cNvSpPr/>
            <p:nvPr/>
          </p:nvSpPr>
          <p:spPr>
            <a:xfrm rot="5400000">
              <a:off x="4186517" y="1091054"/>
              <a:ext cx="439270" cy="74496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1F3A-E251-6D62-540B-5C1D929EB244}"/>
                </a:ext>
              </a:extLst>
            </p:cNvPr>
            <p:cNvSpPr txBox="1"/>
            <p:nvPr/>
          </p:nvSpPr>
          <p:spPr>
            <a:xfrm>
              <a:off x="3816407" y="5034609"/>
              <a:ext cx="1179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err="1"/>
                <a:t>Meta_crap</a:t>
              </a:r>
              <a:endParaRPr lang="en-NZ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B94D36-DECD-7DF3-B618-552DA8B3C20B}"/>
              </a:ext>
            </a:extLst>
          </p:cNvPr>
          <p:cNvGrpSpPr/>
          <p:nvPr/>
        </p:nvGrpSpPr>
        <p:grpSpPr>
          <a:xfrm>
            <a:off x="3112885" y="2784462"/>
            <a:ext cx="829458" cy="805501"/>
            <a:chOff x="3112885" y="2784462"/>
            <a:chExt cx="829458" cy="805501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0E32FCCA-B604-00BF-FC5B-94BED7EA19D2}"/>
                </a:ext>
              </a:extLst>
            </p:cNvPr>
            <p:cNvSpPr/>
            <p:nvPr/>
          </p:nvSpPr>
          <p:spPr>
            <a:xfrm rot="5400000">
              <a:off x="3307979" y="2874108"/>
              <a:ext cx="439270" cy="2599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3BC9F-C96B-7A63-0B2A-95B06F206424}"/>
                </a:ext>
              </a:extLst>
            </p:cNvPr>
            <p:cNvSpPr txBox="1"/>
            <p:nvPr/>
          </p:nvSpPr>
          <p:spPr>
            <a:xfrm>
              <a:off x="3112885" y="3220631"/>
              <a:ext cx="82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FLAGS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A73219-20BA-AF41-0ED3-678B59C14A7A}"/>
              </a:ext>
            </a:extLst>
          </p:cNvPr>
          <p:cNvGrpSpPr/>
          <p:nvPr/>
        </p:nvGrpSpPr>
        <p:grpSpPr>
          <a:xfrm>
            <a:off x="4663779" y="2851175"/>
            <a:ext cx="765915" cy="762094"/>
            <a:chOff x="4663779" y="2851175"/>
            <a:chExt cx="765915" cy="762094"/>
          </a:xfrm>
        </p:grpSpPr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F44BC26-F81F-A3E0-C705-D7D96FBB1A8F}"/>
                </a:ext>
              </a:extLst>
            </p:cNvPr>
            <p:cNvSpPr/>
            <p:nvPr/>
          </p:nvSpPr>
          <p:spPr>
            <a:xfrm rot="5400000">
              <a:off x="4858873" y="2940821"/>
              <a:ext cx="439270" cy="2599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42C8E-9148-8094-1C9E-E866D958722E}"/>
                </a:ext>
              </a:extLst>
            </p:cNvPr>
            <p:cNvSpPr txBox="1"/>
            <p:nvPr/>
          </p:nvSpPr>
          <p:spPr>
            <a:xfrm>
              <a:off x="4663779" y="3243937"/>
              <a:ext cx="765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err="1"/>
                <a:t>MapQ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50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3D851A-9019-8C2F-B1FC-12B53009E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7998579" y="769746"/>
            <a:ext cx="1443936" cy="1524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9797C9-A2BD-0875-2C54-70630D74066C}"/>
              </a:ext>
            </a:extLst>
          </p:cNvPr>
          <p:cNvSpPr txBox="1"/>
          <p:nvPr/>
        </p:nvSpPr>
        <p:spPr>
          <a:xfrm>
            <a:off x="761852" y="1288473"/>
            <a:ext cx="718350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/>
              <a:t>Tools: 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 err="1"/>
              <a:t>Freebayes</a:t>
            </a:r>
            <a:endParaRPr lang="en-N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 err="1"/>
              <a:t>Samtools</a:t>
            </a:r>
            <a:r>
              <a:rPr lang="en-NZ" sz="2800" dirty="0"/>
              <a:t> </a:t>
            </a:r>
            <a:r>
              <a:rPr lang="en-NZ" sz="2800" dirty="0" err="1"/>
              <a:t>mpileup</a:t>
            </a:r>
            <a:endParaRPr lang="en-N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 err="1"/>
              <a:t>Bbmap</a:t>
            </a:r>
            <a:r>
              <a:rPr lang="en-NZ" sz="2800" dirty="0"/>
              <a:t> callvariants2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 err="1"/>
              <a:t>BCFTools</a:t>
            </a:r>
            <a:r>
              <a:rPr lang="en-NZ" sz="2800" dirty="0"/>
              <a:t> / </a:t>
            </a:r>
            <a:r>
              <a:rPr lang="en-NZ" sz="2800" dirty="0" err="1"/>
              <a:t>VCFTools</a:t>
            </a:r>
            <a:endParaRPr lang="en-N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GATK </a:t>
            </a:r>
            <a:r>
              <a:rPr lang="en-NZ" sz="2800" dirty="0" err="1"/>
              <a:t>Haplotypecaller</a:t>
            </a:r>
            <a:endParaRPr lang="en-NZ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GATK </a:t>
            </a:r>
            <a:r>
              <a:rPr lang="en-NZ" sz="2800" dirty="0" err="1"/>
              <a:t>UnifiedGenotyper</a:t>
            </a:r>
            <a:r>
              <a:rPr lang="en-NZ" sz="2800" dirty="0"/>
              <a:t> (UG) (Deprecated)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Etc…</a:t>
            </a:r>
          </a:p>
          <a:p>
            <a:endParaRPr lang="en-NZ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AC5CBB-D5CC-6505-B34C-745521368039}"/>
              </a:ext>
            </a:extLst>
          </p:cNvPr>
          <p:cNvSpPr txBox="1">
            <a:spLocks/>
          </p:cNvSpPr>
          <p:nvPr/>
        </p:nvSpPr>
        <p:spPr>
          <a:xfrm>
            <a:off x="6705600" y="296718"/>
            <a:ext cx="3495710" cy="3819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/>
              <a:t>Software = tools…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8482F-261B-484D-6D5E-81AB1355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23" y="811541"/>
            <a:ext cx="1338590" cy="1414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C3F9A-FDE3-B5DE-059A-6B272263E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39" y="805284"/>
            <a:ext cx="1103312" cy="735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4A3A8-1475-1778-F09E-D549EB48B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240" y="857189"/>
            <a:ext cx="1585889" cy="1056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88934-D95E-2DCE-092B-87EF98B7C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6595973" y="769746"/>
            <a:ext cx="1189504" cy="84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6FE4D1-C655-79A8-7635-5458D48866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9775563" y="769746"/>
            <a:ext cx="1663787" cy="1217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8F684-5B61-E7A0-861E-B631EF9B5FDA}"/>
              </a:ext>
            </a:extLst>
          </p:cNvPr>
          <p:cNvSpPr txBox="1"/>
          <p:nvPr/>
        </p:nvSpPr>
        <p:spPr>
          <a:xfrm>
            <a:off x="6586090" y="410365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800" dirty="0"/>
              <a:t>Old reliable, easy to use </a:t>
            </a:r>
          </a:p>
          <a:p>
            <a:pPr algn="ctr"/>
            <a:r>
              <a:rPr lang="en-NZ" sz="800" dirty="0"/>
              <a:t>Good for small jobs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7626D-EF41-3E33-331E-14B0759B2ACF}"/>
              </a:ext>
            </a:extLst>
          </p:cNvPr>
          <p:cNvSpPr txBox="1"/>
          <p:nvPr/>
        </p:nvSpPr>
        <p:spPr>
          <a:xfrm>
            <a:off x="7797057" y="425780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800" dirty="0"/>
              <a:t>Fancy, complicated, takes lot of practice</a:t>
            </a:r>
          </a:p>
          <a:p>
            <a:pPr algn="ctr"/>
            <a:r>
              <a:rPr lang="en-NZ" sz="800" dirty="0"/>
              <a:t>For small precision work (specialists)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7F376-447F-69C4-0418-5E11F9068177}"/>
              </a:ext>
            </a:extLst>
          </p:cNvPr>
          <p:cNvSpPr txBox="1"/>
          <p:nvPr/>
        </p:nvSpPr>
        <p:spPr>
          <a:xfrm>
            <a:off x="9626972" y="427535"/>
            <a:ext cx="197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800" dirty="0"/>
              <a:t>Power tools, do big jobs easy, automation, </a:t>
            </a:r>
            <a:br>
              <a:rPr lang="en-NZ" sz="800" dirty="0"/>
            </a:br>
            <a:r>
              <a:rPr lang="en-NZ" sz="800" dirty="0"/>
              <a:t>less control, less precision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086B66-9B9F-822D-3459-C4601FAB3214}"/>
              </a:ext>
            </a:extLst>
          </p:cNvPr>
          <p:cNvGrpSpPr/>
          <p:nvPr/>
        </p:nvGrpSpPr>
        <p:grpSpPr>
          <a:xfrm>
            <a:off x="6692986" y="2329721"/>
            <a:ext cx="5026089" cy="1985273"/>
            <a:chOff x="113552" y="885493"/>
            <a:chExt cx="14154033" cy="55907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F9FD450-FFF6-FD23-2927-FE9B395651C1}"/>
                </a:ext>
              </a:extLst>
            </p:cNvPr>
            <p:cNvGrpSpPr/>
            <p:nvPr/>
          </p:nvGrpSpPr>
          <p:grpSpPr>
            <a:xfrm>
              <a:off x="149074" y="2162674"/>
              <a:ext cx="3473532" cy="2904067"/>
              <a:chOff x="724619" y="1642533"/>
              <a:chExt cx="3473532" cy="290406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F6273B0-52CF-6E04-E69F-04431FD3B7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77" r="14152"/>
              <a:stretch/>
            </p:blipFill>
            <p:spPr>
              <a:xfrm>
                <a:off x="827656" y="1829294"/>
                <a:ext cx="3224628" cy="241132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81935AD-91A1-42BD-8D45-839FC6CA3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6" t="1997" r="1060" b="1838"/>
              <a:stretch/>
            </p:blipFill>
            <p:spPr>
              <a:xfrm>
                <a:off x="724619" y="1642533"/>
                <a:ext cx="3473532" cy="2904067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3E0C6E-064B-CE70-FC90-60DB823C4D4D}"/>
                </a:ext>
              </a:extLst>
            </p:cNvPr>
            <p:cNvGrpSpPr/>
            <p:nvPr/>
          </p:nvGrpSpPr>
          <p:grpSpPr>
            <a:xfrm>
              <a:off x="9363887" y="2162674"/>
              <a:ext cx="3268134" cy="2532652"/>
              <a:chOff x="9005907" y="1642533"/>
              <a:chExt cx="3268134" cy="253265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08F5D1-F0DC-7A74-4C63-535F9C0E4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9970" y="1757363"/>
                <a:ext cx="3040001" cy="227841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E1F8BF7-22F6-E2ED-24FF-EE84EAA24E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6" t="1997" r="1060" b="1838"/>
              <a:stretch/>
            </p:blipFill>
            <p:spPr>
              <a:xfrm>
                <a:off x="9005907" y="1642533"/>
                <a:ext cx="3268134" cy="2532652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542680-D791-5C54-7AE9-D4895EF442B0}"/>
                </a:ext>
              </a:extLst>
            </p:cNvPr>
            <p:cNvSpPr txBox="1"/>
            <p:nvPr/>
          </p:nvSpPr>
          <p:spPr>
            <a:xfrm>
              <a:off x="113552" y="885493"/>
              <a:ext cx="3544582" cy="1300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800" dirty="0"/>
                <a:t>Old, obsolete, abandoned</a:t>
              </a:r>
              <a:br>
                <a:rPr lang="en-NZ" sz="800" dirty="0"/>
              </a:br>
              <a:r>
                <a:rPr lang="en-NZ" sz="800" dirty="0"/>
                <a:t>Not updated in a while, </a:t>
              </a:r>
            </a:p>
            <a:p>
              <a:pPr algn="ctr"/>
              <a:r>
                <a:rPr lang="en-NZ" sz="800" dirty="0"/>
                <a:t>missing dependencies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36A938-109F-2DE5-E5E3-1B14A0523F02}"/>
                </a:ext>
              </a:extLst>
            </p:cNvPr>
            <p:cNvSpPr txBox="1"/>
            <p:nvPr/>
          </p:nvSpPr>
          <p:spPr>
            <a:xfrm>
              <a:off x="3596920" y="885493"/>
              <a:ext cx="4998164" cy="953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800" dirty="0"/>
                <a:t>Straight up broken, sometimes fixable,</a:t>
              </a:r>
              <a:br>
                <a:rPr lang="en-NZ" sz="800" dirty="0"/>
              </a:br>
              <a:r>
                <a:rPr lang="en-NZ" sz="800" dirty="0"/>
                <a:t>Mostly not worth the effort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9DEF0-B8A3-B887-55AC-0302E30B00A7}"/>
                </a:ext>
              </a:extLst>
            </p:cNvPr>
            <p:cNvSpPr txBox="1"/>
            <p:nvPr/>
          </p:nvSpPr>
          <p:spPr>
            <a:xfrm>
              <a:off x="8375987" y="885493"/>
              <a:ext cx="5287074" cy="1646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800" dirty="0"/>
                <a:t>Pet projects, often hyped up in paper</a:t>
              </a:r>
            </a:p>
            <a:p>
              <a:pPr algn="ctr"/>
              <a:r>
                <a:rPr lang="en-NZ" sz="800" dirty="0"/>
                <a:t>No real practical use, often doesn’t even</a:t>
              </a:r>
            </a:p>
            <a:p>
              <a:pPr algn="ctr"/>
              <a:r>
                <a:rPr lang="en-NZ" sz="800" dirty="0"/>
                <a:t>do the job it advertises it does. </a:t>
              </a:r>
            </a:p>
            <a:p>
              <a:pPr algn="ctr"/>
              <a:r>
                <a:rPr lang="en-NZ" sz="800" dirty="0"/>
                <a:t>5% more efficient than all other tools*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88F324-039C-7D43-2C80-22D6A661819B}"/>
                </a:ext>
              </a:extLst>
            </p:cNvPr>
            <p:cNvGrpSpPr/>
            <p:nvPr/>
          </p:nvGrpSpPr>
          <p:grpSpPr>
            <a:xfrm>
              <a:off x="4326103" y="2162674"/>
              <a:ext cx="3539791" cy="3706859"/>
              <a:chOff x="3900039" y="1622730"/>
              <a:chExt cx="3967178" cy="4154418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DACFA61-7E0F-29D2-C86A-A398F036FD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9097" y="1757363"/>
                <a:ext cx="3677742" cy="388515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5C8DB5E-CCAC-B062-EC8B-379D70B72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09" b="15947"/>
              <a:stretch/>
            </p:blipFill>
            <p:spPr>
              <a:xfrm>
                <a:off x="3982591" y="1977185"/>
                <a:ext cx="3772555" cy="150552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7A1ED7E-FFA4-C4D1-3048-79562AC092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41" b="9558"/>
              <a:stretch/>
            </p:blipFill>
            <p:spPr>
              <a:xfrm>
                <a:off x="3982591" y="3482712"/>
                <a:ext cx="3772554" cy="205481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6C9921D-A7E0-258E-23F8-8A20E5C62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6" t="1997" r="1060" b="1838"/>
              <a:stretch/>
            </p:blipFill>
            <p:spPr>
              <a:xfrm>
                <a:off x="3900039" y="1622730"/>
                <a:ext cx="3967178" cy="4154418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5EFF06-A5A7-D39A-10E7-E571866B3112}"/>
                </a:ext>
              </a:extLst>
            </p:cNvPr>
            <p:cNvSpPr txBox="1"/>
            <p:nvPr/>
          </p:nvSpPr>
          <p:spPr>
            <a:xfrm>
              <a:off x="6294539" y="5869532"/>
              <a:ext cx="7973046" cy="60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800" dirty="0"/>
                <a:t>*only tested on one outlier dataset with peculiar characteristics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639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5C2CF-46AE-284B-AFAA-2A6F95D32C2F}"/>
              </a:ext>
            </a:extLst>
          </p:cNvPr>
          <p:cNvSpPr txBox="1"/>
          <p:nvPr/>
        </p:nvSpPr>
        <p:spPr>
          <a:xfrm>
            <a:off x="537882" y="439271"/>
            <a:ext cx="200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VCF</a:t>
            </a:r>
          </a:p>
          <a:p>
            <a:r>
              <a:rPr lang="en-NZ" dirty="0"/>
              <a:t>Variant Call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A5EC9-50F9-1BB3-C743-B602CDC8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" t="9280" r="3235" b="10327"/>
          <a:stretch/>
        </p:blipFill>
        <p:spPr>
          <a:xfrm>
            <a:off x="2268070" y="1148001"/>
            <a:ext cx="9672918" cy="456199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291881B-A14A-4AA1-3136-405E447C12CD}"/>
              </a:ext>
            </a:extLst>
          </p:cNvPr>
          <p:cNvGrpSpPr/>
          <p:nvPr/>
        </p:nvGrpSpPr>
        <p:grpSpPr>
          <a:xfrm>
            <a:off x="126422" y="1191785"/>
            <a:ext cx="1953391" cy="3731198"/>
            <a:chOff x="126422" y="1191785"/>
            <a:chExt cx="1953391" cy="3731198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E6B072B7-CD69-AE13-139F-475CDAC99C56}"/>
                </a:ext>
              </a:extLst>
            </p:cNvPr>
            <p:cNvSpPr/>
            <p:nvPr/>
          </p:nvSpPr>
          <p:spPr>
            <a:xfrm>
              <a:off x="1667436" y="1191785"/>
              <a:ext cx="412377" cy="373119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FC8F72-F279-774C-CF1C-FE256B6F3626}"/>
                </a:ext>
              </a:extLst>
            </p:cNvPr>
            <p:cNvSpPr txBox="1"/>
            <p:nvPr/>
          </p:nvSpPr>
          <p:spPr>
            <a:xfrm>
              <a:off x="126422" y="2730903"/>
              <a:ext cx="15377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Meta data, </a:t>
              </a:r>
            </a:p>
            <a:p>
              <a:r>
                <a:rPr lang="en-NZ" dirty="0"/>
                <a:t>software track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AC06-5C44-DA10-079A-DEB69EBC79AB}"/>
              </a:ext>
            </a:extLst>
          </p:cNvPr>
          <p:cNvGrpSpPr/>
          <p:nvPr/>
        </p:nvGrpSpPr>
        <p:grpSpPr>
          <a:xfrm>
            <a:off x="864002" y="5181600"/>
            <a:ext cx="1215811" cy="528398"/>
            <a:chOff x="864002" y="5181600"/>
            <a:chExt cx="1215811" cy="528398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92AFB18E-6515-E205-082A-4F18A9FE52DF}"/>
                </a:ext>
              </a:extLst>
            </p:cNvPr>
            <p:cNvSpPr/>
            <p:nvPr/>
          </p:nvSpPr>
          <p:spPr>
            <a:xfrm flipV="1">
              <a:off x="1667436" y="5181600"/>
              <a:ext cx="412377" cy="52839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395711-650D-1A91-A4E5-2551AD9A07D5}"/>
                </a:ext>
              </a:extLst>
            </p:cNvPr>
            <p:cNvSpPr txBox="1"/>
            <p:nvPr/>
          </p:nvSpPr>
          <p:spPr>
            <a:xfrm>
              <a:off x="864002" y="5340666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Alleles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033F8A-96D6-1CDB-980E-AB99A4FE909E}"/>
              </a:ext>
            </a:extLst>
          </p:cNvPr>
          <p:cNvSpPr txBox="1"/>
          <p:nvPr/>
        </p:nvSpPr>
        <p:spPr>
          <a:xfrm>
            <a:off x="783846" y="483786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7903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5C2CF-46AE-284B-AFAA-2A6F95D32C2F}"/>
              </a:ext>
            </a:extLst>
          </p:cNvPr>
          <p:cNvSpPr txBox="1"/>
          <p:nvPr/>
        </p:nvSpPr>
        <p:spPr>
          <a:xfrm>
            <a:off x="537882" y="439271"/>
            <a:ext cx="200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VCF</a:t>
            </a:r>
          </a:p>
          <a:p>
            <a:r>
              <a:rPr lang="en-NZ" dirty="0"/>
              <a:t>Variant Call Format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A2E633-583F-0A8A-CD1B-3EC0A1766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061298"/>
              </p:ext>
            </p:extLst>
          </p:nvPr>
        </p:nvGraphicFramePr>
        <p:xfrm>
          <a:off x="1044388" y="1756822"/>
          <a:ext cx="10103223" cy="33388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5047">
                  <a:extLst>
                    <a:ext uri="{9D8B030D-6E8A-4147-A177-3AD203B41FA5}">
                      <a16:colId xmlns:a16="http://schemas.microsoft.com/office/drawing/2014/main" val="2987435278"/>
                    </a:ext>
                  </a:extLst>
                </a:gridCol>
                <a:gridCol w="690283">
                  <a:extLst>
                    <a:ext uri="{9D8B030D-6E8A-4147-A177-3AD203B41FA5}">
                      <a16:colId xmlns:a16="http://schemas.microsoft.com/office/drawing/2014/main" val="833429358"/>
                    </a:ext>
                  </a:extLst>
                </a:gridCol>
                <a:gridCol w="271078">
                  <a:extLst>
                    <a:ext uri="{9D8B030D-6E8A-4147-A177-3AD203B41FA5}">
                      <a16:colId xmlns:a16="http://schemas.microsoft.com/office/drawing/2014/main" val="3299192212"/>
                    </a:ext>
                  </a:extLst>
                </a:gridCol>
                <a:gridCol w="501175">
                  <a:extLst>
                    <a:ext uri="{9D8B030D-6E8A-4147-A177-3AD203B41FA5}">
                      <a16:colId xmlns:a16="http://schemas.microsoft.com/office/drawing/2014/main" val="1135594881"/>
                    </a:ext>
                  </a:extLst>
                </a:gridCol>
                <a:gridCol w="501175">
                  <a:extLst>
                    <a:ext uri="{9D8B030D-6E8A-4147-A177-3AD203B41FA5}">
                      <a16:colId xmlns:a16="http://schemas.microsoft.com/office/drawing/2014/main" val="3144696007"/>
                    </a:ext>
                  </a:extLst>
                </a:gridCol>
                <a:gridCol w="728982">
                  <a:extLst>
                    <a:ext uri="{9D8B030D-6E8A-4147-A177-3AD203B41FA5}">
                      <a16:colId xmlns:a16="http://schemas.microsoft.com/office/drawing/2014/main" val="1692329170"/>
                    </a:ext>
                  </a:extLst>
                </a:gridCol>
                <a:gridCol w="797323">
                  <a:extLst>
                    <a:ext uri="{9D8B030D-6E8A-4147-A177-3AD203B41FA5}">
                      <a16:colId xmlns:a16="http://schemas.microsoft.com/office/drawing/2014/main" val="20358309"/>
                    </a:ext>
                  </a:extLst>
                </a:gridCol>
                <a:gridCol w="3263329">
                  <a:extLst>
                    <a:ext uri="{9D8B030D-6E8A-4147-A177-3AD203B41FA5}">
                      <a16:colId xmlns:a16="http://schemas.microsoft.com/office/drawing/2014/main" val="984001872"/>
                    </a:ext>
                  </a:extLst>
                </a:gridCol>
                <a:gridCol w="1025130">
                  <a:extLst>
                    <a:ext uri="{9D8B030D-6E8A-4147-A177-3AD203B41FA5}">
                      <a16:colId xmlns:a16="http://schemas.microsoft.com/office/drawing/2014/main" val="3994907489"/>
                    </a:ext>
                  </a:extLst>
                </a:gridCol>
                <a:gridCol w="939701">
                  <a:extLst>
                    <a:ext uri="{9D8B030D-6E8A-4147-A177-3AD203B41FA5}">
                      <a16:colId xmlns:a16="http://schemas.microsoft.com/office/drawing/2014/main" val="3534416780"/>
                    </a:ext>
                  </a:extLst>
                </a:gridCol>
              </a:tblGrid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#CHROM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POS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ID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REF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ALT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QUAL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FILTER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INFO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FORMAT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AGU007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3795924934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 dirty="0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1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./.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1164120791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 dirty="0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A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./.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2898826235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3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./.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1754973842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 dirty="0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4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A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./.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4266733746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5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./.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1010240786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6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 dirty="0">
                          <a:effectLst/>
                          <a:latin typeface="+mj-lt"/>
                        </a:rPr>
                        <a:t>G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./.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667577607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7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31.23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  <a:latin typeface="+mj-lt"/>
                        </a:rPr>
                        <a:t>AN=2;DP=1;MQ=37.00;MQ0=0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GT:DP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0/0:1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2572598003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8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A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31.23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  <a:latin typeface="+mj-lt"/>
                        </a:rPr>
                        <a:t>AN=2;DP=1;MQ=37.00;MQ0=0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GT:DP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0/0:1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3668440745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9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C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 dirty="0">
                          <a:effectLst/>
                          <a:latin typeface="+mj-lt"/>
                        </a:rPr>
                        <a:t>34.23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>
                          <a:effectLst/>
                          <a:latin typeface="+mj-lt"/>
                        </a:rPr>
                        <a:t>AN=2;DP=2;MQ=37.00;MQ0=0</a:t>
                      </a:r>
                      <a:endParaRPr lang="de-DE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GT:DP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0/0:2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1869513972"/>
                  </a:ext>
                </a:extLst>
              </a:tr>
              <a:tr h="215016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NC_021490.2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10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34.23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.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u="none" strike="noStrike" dirty="0">
                          <a:effectLst/>
                          <a:latin typeface="+mj-lt"/>
                        </a:rPr>
                        <a:t>AN=2;DP=2;MQ=37.00;MQ0=0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GT:DP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u="none" strike="noStrike">
                          <a:effectLst/>
                          <a:latin typeface="+mj-lt"/>
                        </a:rPr>
                        <a:t>0/0:2</a:t>
                      </a:r>
                      <a:endParaRPr lang="en-NZ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1722" marR="11722" marT="11722" marB="0" anchor="b"/>
                </a:tc>
                <a:extLst>
                  <a:ext uri="{0D108BD9-81ED-4DB2-BD59-A6C34878D82A}">
                    <a16:rowId xmlns:a16="http://schemas.microsoft.com/office/drawing/2014/main" val="830126470"/>
                  </a:ext>
                </a:extLst>
              </a:tr>
              <a:tr h="791483"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NC_021490.2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LowQual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AC=2;AF=1.00;AN=2;DP=1;Dels=0.00;ExcessHet=3.0103;FS=0.000;HaplotypeScore=0.0000;MLEAC=2;MLEAF=1.00;MQ=37.00;MQ0=0;QD=13.72;SOR=1.609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GT:AD:DP:GQ:PL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1/1:0,1:1:3:40,3,0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314727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3F7A673-63B2-6122-E430-F09AEF387DA2}"/>
              </a:ext>
            </a:extLst>
          </p:cNvPr>
          <p:cNvGrpSpPr/>
          <p:nvPr/>
        </p:nvGrpSpPr>
        <p:grpSpPr>
          <a:xfrm>
            <a:off x="1150833" y="1110490"/>
            <a:ext cx="1396253" cy="646331"/>
            <a:chOff x="434788" y="1328557"/>
            <a:chExt cx="2792506" cy="808604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A1264749-7213-5AC0-BCFE-2FCE6CE225B9}"/>
                </a:ext>
              </a:extLst>
            </p:cNvPr>
            <p:cNvSpPr/>
            <p:nvPr/>
          </p:nvSpPr>
          <p:spPr>
            <a:xfrm rot="16200000">
              <a:off x="1611406" y="521273"/>
              <a:ext cx="439270" cy="279250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CF8EC3-FFD0-0CF6-2E02-FCA7CC55D9B9}"/>
                </a:ext>
              </a:extLst>
            </p:cNvPr>
            <p:cNvSpPr txBox="1"/>
            <p:nvPr/>
          </p:nvSpPr>
          <p:spPr>
            <a:xfrm>
              <a:off x="705860" y="1328557"/>
              <a:ext cx="2250360" cy="462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Reference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1D0C32-2387-47FC-B197-F384E3367B26}"/>
              </a:ext>
            </a:extLst>
          </p:cNvPr>
          <p:cNvGrpSpPr/>
          <p:nvPr/>
        </p:nvGrpSpPr>
        <p:grpSpPr>
          <a:xfrm>
            <a:off x="3330322" y="1110490"/>
            <a:ext cx="1112805" cy="646331"/>
            <a:chOff x="3330322" y="1110490"/>
            <a:chExt cx="111280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C5F770-AFEC-68F7-8871-1A263E55B044}"/>
                </a:ext>
              </a:extLst>
            </p:cNvPr>
            <p:cNvSpPr txBox="1"/>
            <p:nvPr/>
          </p:nvSpPr>
          <p:spPr>
            <a:xfrm>
              <a:off x="3330322" y="1110490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Genotype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7D504C8F-3BC5-E499-4C73-62F3069DCE41}"/>
                </a:ext>
              </a:extLst>
            </p:cNvPr>
            <p:cNvSpPr/>
            <p:nvPr/>
          </p:nvSpPr>
          <p:spPr>
            <a:xfrm rot="16200000">
              <a:off x="3698871" y="1125738"/>
              <a:ext cx="351116" cy="91105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AEE7F5-236C-5717-0DAC-4726428B7DFE}"/>
              </a:ext>
            </a:extLst>
          </p:cNvPr>
          <p:cNvGrpSpPr/>
          <p:nvPr/>
        </p:nvGrpSpPr>
        <p:grpSpPr>
          <a:xfrm>
            <a:off x="4316187" y="5101180"/>
            <a:ext cx="869149" cy="665729"/>
            <a:chOff x="4316187" y="5101180"/>
            <a:chExt cx="869149" cy="6657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33F60C-AF14-E609-099B-C46496B95FDE}"/>
                </a:ext>
              </a:extLst>
            </p:cNvPr>
            <p:cNvSpPr txBox="1"/>
            <p:nvPr/>
          </p:nvSpPr>
          <p:spPr>
            <a:xfrm>
              <a:off x="4316187" y="5397577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Quality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425BACD7-A6E5-2B23-AC7E-04B46CD9F24C}"/>
                </a:ext>
              </a:extLst>
            </p:cNvPr>
            <p:cNvSpPr/>
            <p:nvPr/>
          </p:nvSpPr>
          <p:spPr>
            <a:xfrm rot="5400000">
              <a:off x="4575204" y="4944512"/>
              <a:ext cx="351116" cy="66445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C6EDB6-9A2F-5C94-6C06-48886C4FF6D1}"/>
              </a:ext>
            </a:extLst>
          </p:cNvPr>
          <p:cNvGrpSpPr/>
          <p:nvPr/>
        </p:nvGrpSpPr>
        <p:grpSpPr>
          <a:xfrm>
            <a:off x="5902127" y="1110489"/>
            <a:ext cx="5245483" cy="646331"/>
            <a:chOff x="5902127" y="1110489"/>
            <a:chExt cx="5245483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B9CB99-DDF6-9866-0294-DA042C0FB2CD}"/>
                </a:ext>
              </a:extLst>
            </p:cNvPr>
            <p:cNvSpPr txBox="1"/>
            <p:nvPr/>
          </p:nvSpPr>
          <p:spPr>
            <a:xfrm>
              <a:off x="7739557" y="1110489"/>
              <a:ext cx="1570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Meta data crap</a:t>
              </a:r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D705183B-D5D8-7F5A-EFC8-B95CC87A9A3E}"/>
                </a:ext>
              </a:extLst>
            </p:cNvPr>
            <p:cNvSpPr/>
            <p:nvPr/>
          </p:nvSpPr>
          <p:spPr>
            <a:xfrm rot="16200000">
              <a:off x="8349311" y="-1041480"/>
              <a:ext cx="351116" cy="524548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83889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5C2CF-46AE-284B-AFAA-2A6F95D32C2F}"/>
              </a:ext>
            </a:extLst>
          </p:cNvPr>
          <p:cNvSpPr txBox="1"/>
          <p:nvPr/>
        </p:nvSpPr>
        <p:spPr>
          <a:xfrm>
            <a:off x="537882" y="439271"/>
            <a:ext cx="200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VCF</a:t>
            </a:r>
          </a:p>
          <a:p>
            <a:r>
              <a:rPr lang="en-NZ" dirty="0"/>
              <a:t>Variant Call Format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1FF0A2F-0005-5E7A-B0F4-CD90302BC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714406"/>
              </p:ext>
            </p:extLst>
          </p:nvPr>
        </p:nvGraphicFramePr>
        <p:xfrm>
          <a:off x="2547086" y="3002061"/>
          <a:ext cx="8999455" cy="29484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693">
                  <a:extLst>
                    <a:ext uri="{9D8B030D-6E8A-4147-A177-3AD203B41FA5}">
                      <a16:colId xmlns:a16="http://schemas.microsoft.com/office/drawing/2014/main" val="230020294"/>
                    </a:ext>
                  </a:extLst>
                </a:gridCol>
                <a:gridCol w="8288762">
                  <a:extLst>
                    <a:ext uri="{9D8B030D-6E8A-4147-A177-3AD203B41FA5}">
                      <a16:colId xmlns:a16="http://schemas.microsoft.com/office/drawing/2014/main" val="202544056"/>
                    </a:ext>
                  </a:extLst>
                </a:gridCol>
              </a:tblGrid>
              <a:tr h="206142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>
                          <a:effectLst/>
                          <a:latin typeface="+mj-lt"/>
                        </a:rPr>
                        <a:t>AN 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dirty="0">
                          <a:effectLst/>
                          <a:latin typeface="+mj-lt"/>
                        </a:rPr>
                        <a:t>Total number of alleles in called genotypes</a:t>
                      </a:r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extLst>
                  <a:ext uri="{0D108BD9-81ED-4DB2-BD59-A6C34878D82A}">
                    <a16:rowId xmlns:a16="http://schemas.microsoft.com/office/drawing/2014/main" val="3336041866"/>
                  </a:ext>
                </a:extLst>
              </a:tr>
              <a:tr h="224786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dirty="0">
                          <a:effectLst/>
                          <a:latin typeface="+mj-lt"/>
                        </a:rPr>
                        <a:t>DP </a:t>
                      </a:r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dirty="0">
                          <a:effectLst/>
                          <a:latin typeface="+mj-lt"/>
                        </a:rPr>
                        <a:t>Combined depth across samples, e.g. DP=154</a:t>
                      </a:r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extLst>
                  <a:ext uri="{0D108BD9-81ED-4DB2-BD59-A6C34878D82A}">
                    <a16:rowId xmlns:a16="http://schemas.microsoft.com/office/drawing/2014/main" val="2859517792"/>
                  </a:ext>
                </a:extLst>
              </a:tr>
              <a:tr h="150210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>
                          <a:effectLst/>
                          <a:latin typeface="+mj-lt"/>
                        </a:rPr>
                        <a:t>MQ 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>
                          <a:effectLst/>
                          <a:latin typeface="+mj-lt"/>
                        </a:rPr>
                        <a:t>RMS mapping quality, e.g. MQ=52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extLst>
                  <a:ext uri="{0D108BD9-81ED-4DB2-BD59-A6C34878D82A}">
                    <a16:rowId xmlns:a16="http://schemas.microsoft.com/office/drawing/2014/main" val="3490708394"/>
                  </a:ext>
                </a:extLst>
              </a:tr>
              <a:tr h="243430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>
                          <a:effectLst/>
                          <a:latin typeface="+mj-lt"/>
                        </a:rPr>
                        <a:t>MQ0 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dirty="0">
                          <a:effectLst/>
                          <a:latin typeface="+mj-lt"/>
                        </a:rPr>
                        <a:t>Number of MAPQ == 0 reads covering this record</a:t>
                      </a:r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extLst>
                  <a:ext uri="{0D108BD9-81ED-4DB2-BD59-A6C34878D82A}">
                    <a16:rowId xmlns:a16="http://schemas.microsoft.com/office/drawing/2014/main" val="1793094542"/>
                  </a:ext>
                </a:extLst>
              </a:tr>
              <a:tr h="95625">
                <a:tc>
                  <a:txBody>
                    <a:bodyPr/>
                    <a:lstStyle/>
                    <a:p>
                      <a:pPr algn="l" fontAlgn="b"/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15854"/>
                  </a:ext>
                </a:extLst>
              </a:tr>
              <a:tr h="95625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>
                          <a:effectLst/>
                          <a:latin typeface="+mj-lt"/>
                        </a:rPr>
                        <a:t>GT 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>
                          <a:effectLst/>
                          <a:latin typeface="+mj-lt"/>
                        </a:rPr>
                        <a:t>Genotype 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extLst>
                  <a:ext uri="{0D108BD9-81ED-4DB2-BD59-A6C34878D82A}">
                    <a16:rowId xmlns:a16="http://schemas.microsoft.com/office/drawing/2014/main" val="116322632"/>
                  </a:ext>
                </a:extLst>
              </a:tr>
              <a:tr h="95625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>
                          <a:effectLst/>
                          <a:latin typeface="+mj-lt"/>
                        </a:rPr>
                        <a:t>DP 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>
                          <a:effectLst/>
                          <a:latin typeface="+mj-lt"/>
                        </a:rPr>
                        <a:t>Read depth 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/>
                </a:tc>
                <a:extLst>
                  <a:ext uri="{0D108BD9-81ED-4DB2-BD59-A6C34878D82A}">
                    <a16:rowId xmlns:a16="http://schemas.microsoft.com/office/drawing/2014/main" val="3632104676"/>
                  </a:ext>
                </a:extLst>
              </a:tr>
              <a:tr h="95625">
                <a:tc>
                  <a:txBody>
                    <a:bodyPr/>
                    <a:lstStyle/>
                    <a:p>
                      <a:pPr algn="l" fontAlgn="b"/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737" marR="2737" marT="273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541347"/>
                  </a:ext>
                </a:extLst>
              </a:tr>
              <a:tr h="1258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dirty="0">
                          <a:effectLst/>
                          <a:latin typeface="+mj-lt"/>
                        </a:rPr>
                        <a:t>0/0 : the sample is homozygous reference</a:t>
                      </a:r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450" marR="81450" marT="40725" marB="40725" anchor="b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2243"/>
                  </a:ext>
                </a:extLst>
              </a:tr>
              <a:tr h="1258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dirty="0">
                          <a:effectLst/>
                          <a:latin typeface="+mj-lt"/>
                        </a:rPr>
                        <a:t>0/1 : the sample is heterozygous, carrying 1 copy of each of the REF and ALT alleles</a:t>
                      </a:r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450" marR="81450" marT="40725" marB="40725" anchor="b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492769"/>
                  </a:ext>
                </a:extLst>
              </a:tr>
              <a:tr h="12588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dirty="0">
                          <a:effectLst/>
                          <a:latin typeface="+mj-lt"/>
                        </a:rPr>
                        <a:t>1/1 : the sample is homozygous alternate</a:t>
                      </a:r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450" marR="81450" marT="40725" marB="40725" anchor="b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73842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A195A9-5DA9-6492-A4F8-3E43EFA5B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55474"/>
              </p:ext>
            </p:extLst>
          </p:nvPr>
        </p:nvGraphicFramePr>
        <p:xfrm>
          <a:off x="627529" y="1699026"/>
          <a:ext cx="10739718" cy="506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9813">
                  <a:extLst>
                    <a:ext uri="{9D8B030D-6E8A-4147-A177-3AD203B41FA5}">
                      <a16:colId xmlns:a16="http://schemas.microsoft.com/office/drawing/2014/main" val="819725906"/>
                    </a:ext>
                  </a:extLst>
                </a:gridCol>
                <a:gridCol w="581179">
                  <a:extLst>
                    <a:ext uri="{9D8B030D-6E8A-4147-A177-3AD203B41FA5}">
                      <a16:colId xmlns:a16="http://schemas.microsoft.com/office/drawing/2014/main" val="1512045164"/>
                    </a:ext>
                  </a:extLst>
                </a:gridCol>
                <a:gridCol w="363237">
                  <a:extLst>
                    <a:ext uri="{9D8B030D-6E8A-4147-A177-3AD203B41FA5}">
                      <a16:colId xmlns:a16="http://schemas.microsoft.com/office/drawing/2014/main" val="2675146877"/>
                    </a:ext>
                  </a:extLst>
                </a:gridCol>
                <a:gridCol w="532748">
                  <a:extLst>
                    <a:ext uri="{9D8B030D-6E8A-4147-A177-3AD203B41FA5}">
                      <a16:colId xmlns:a16="http://schemas.microsoft.com/office/drawing/2014/main" val="34506907"/>
                    </a:ext>
                  </a:extLst>
                </a:gridCol>
                <a:gridCol w="532748">
                  <a:extLst>
                    <a:ext uri="{9D8B030D-6E8A-4147-A177-3AD203B41FA5}">
                      <a16:colId xmlns:a16="http://schemas.microsoft.com/office/drawing/2014/main" val="1547291054"/>
                    </a:ext>
                  </a:extLst>
                </a:gridCol>
                <a:gridCol w="774907">
                  <a:extLst>
                    <a:ext uri="{9D8B030D-6E8A-4147-A177-3AD203B41FA5}">
                      <a16:colId xmlns:a16="http://schemas.microsoft.com/office/drawing/2014/main" val="963630746"/>
                    </a:ext>
                  </a:extLst>
                </a:gridCol>
                <a:gridCol w="847554">
                  <a:extLst>
                    <a:ext uri="{9D8B030D-6E8A-4147-A177-3AD203B41FA5}">
                      <a16:colId xmlns:a16="http://schemas.microsoft.com/office/drawing/2014/main" val="2049639145"/>
                    </a:ext>
                  </a:extLst>
                </a:gridCol>
                <a:gridCol w="3468917">
                  <a:extLst>
                    <a:ext uri="{9D8B030D-6E8A-4147-A177-3AD203B41FA5}">
                      <a16:colId xmlns:a16="http://schemas.microsoft.com/office/drawing/2014/main" val="606356740"/>
                    </a:ext>
                  </a:extLst>
                </a:gridCol>
                <a:gridCol w="1089713">
                  <a:extLst>
                    <a:ext uri="{9D8B030D-6E8A-4147-A177-3AD203B41FA5}">
                      <a16:colId xmlns:a16="http://schemas.microsoft.com/office/drawing/2014/main" val="3983310587"/>
                    </a:ext>
                  </a:extLst>
                </a:gridCol>
                <a:gridCol w="998902">
                  <a:extLst>
                    <a:ext uri="{9D8B030D-6E8A-4147-A177-3AD203B41FA5}">
                      <a16:colId xmlns:a16="http://schemas.microsoft.com/office/drawing/2014/main" val="174264522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#CHROM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POS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ID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REF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 dirty="0">
                          <a:effectLst/>
                        </a:rPr>
                        <a:t>ALT</a:t>
                      </a:r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QUAL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FILTER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INFO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FORMAT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AGU007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36973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NC_021490.2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14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.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T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.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40.23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.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u="none" strike="noStrike">
                          <a:effectLst/>
                        </a:rPr>
                        <a:t>AN=2;DP=4;MQ=37.00;MQ0=0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>
                          <a:effectLst/>
                        </a:rPr>
                        <a:t>GT:DP</a:t>
                      </a:r>
                      <a:endParaRPr lang="en-NZ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600" u="none" strike="noStrike" dirty="0">
                          <a:effectLst/>
                        </a:rPr>
                        <a:t>0/0:4</a:t>
                      </a:r>
                      <a:endParaRPr lang="en-N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4179958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999D7595-2C6D-465E-6D10-0491CD34D267}"/>
              </a:ext>
            </a:extLst>
          </p:cNvPr>
          <p:cNvGrpSpPr/>
          <p:nvPr/>
        </p:nvGrpSpPr>
        <p:grpSpPr>
          <a:xfrm>
            <a:off x="829628" y="4278532"/>
            <a:ext cx="1486069" cy="480170"/>
            <a:chOff x="829628" y="4278532"/>
            <a:chExt cx="1486069" cy="480170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247F3F77-7781-4FEB-AD7D-A7CB3497E93E}"/>
                </a:ext>
              </a:extLst>
            </p:cNvPr>
            <p:cNvSpPr/>
            <p:nvPr/>
          </p:nvSpPr>
          <p:spPr>
            <a:xfrm flipV="1">
              <a:off x="1903320" y="4278532"/>
              <a:ext cx="412377" cy="48017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C5BFAA-8DAC-A7DE-B7D0-04F5BA136342}"/>
                </a:ext>
              </a:extLst>
            </p:cNvPr>
            <p:cNvSpPr txBox="1"/>
            <p:nvPr/>
          </p:nvSpPr>
          <p:spPr>
            <a:xfrm>
              <a:off x="829628" y="4333951"/>
              <a:ext cx="1073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FORMAT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979C64-6F19-0C8F-356F-CAAD779483A6}"/>
              </a:ext>
            </a:extLst>
          </p:cNvPr>
          <p:cNvGrpSpPr/>
          <p:nvPr/>
        </p:nvGrpSpPr>
        <p:grpSpPr>
          <a:xfrm>
            <a:off x="1129775" y="4945587"/>
            <a:ext cx="1185922" cy="1004959"/>
            <a:chOff x="1129775" y="4945587"/>
            <a:chExt cx="1185922" cy="1004959"/>
          </a:xfrm>
        </p:grpSpPr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9B02B38-C0DD-4DF2-539A-2F3E44D4C093}"/>
                </a:ext>
              </a:extLst>
            </p:cNvPr>
            <p:cNvSpPr/>
            <p:nvPr/>
          </p:nvSpPr>
          <p:spPr>
            <a:xfrm flipV="1">
              <a:off x="1903320" y="4945587"/>
              <a:ext cx="412377" cy="100495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2ABD5C-A589-6B85-32D2-0B7BCB1BC313}"/>
                </a:ext>
              </a:extLst>
            </p:cNvPr>
            <p:cNvSpPr txBox="1"/>
            <p:nvPr/>
          </p:nvSpPr>
          <p:spPr>
            <a:xfrm>
              <a:off x="1129775" y="5263400"/>
              <a:ext cx="773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Values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637DFF-30D7-712A-CF1D-8EB82B0E604D}"/>
              </a:ext>
            </a:extLst>
          </p:cNvPr>
          <p:cNvGrpSpPr/>
          <p:nvPr/>
        </p:nvGrpSpPr>
        <p:grpSpPr>
          <a:xfrm>
            <a:off x="1181648" y="3002060"/>
            <a:ext cx="1238824" cy="960339"/>
            <a:chOff x="1181648" y="3002060"/>
            <a:chExt cx="1238824" cy="960339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174895B-5261-8AAD-A9A3-A1FE820695EB}"/>
                </a:ext>
              </a:extLst>
            </p:cNvPr>
            <p:cNvSpPr/>
            <p:nvPr/>
          </p:nvSpPr>
          <p:spPr>
            <a:xfrm flipV="1">
              <a:off x="2008095" y="3002060"/>
              <a:ext cx="412377" cy="96033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892EA2-9ED4-EC7A-D296-B84AA3B3A9C1}"/>
                </a:ext>
              </a:extLst>
            </p:cNvPr>
            <p:cNvSpPr txBox="1"/>
            <p:nvPr/>
          </p:nvSpPr>
          <p:spPr>
            <a:xfrm>
              <a:off x="1181648" y="329756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INFO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E480C5C-1066-27D9-F683-CDABFA8F0360}"/>
              </a:ext>
            </a:extLst>
          </p:cNvPr>
          <p:cNvSpPr/>
          <p:nvPr/>
        </p:nvSpPr>
        <p:spPr>
          <a:xfrm>
            <a:off x="5782235" y="1699027"/>
            <a:ext cx="3541059" cy="506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7E0A0E-51BA-3EF5-3441-7EC94224E314}"/>
              </a:ext>
            </a:extLst>
          </p:cNvPr>
          <p:cNvSpPr/>
          <p:nvPr/>
        </p:nvSpPr>
        <p:spPr>
          <a:xfrm>
            <a:off x="9323294" y="1699025"/>
            <a:ext cx="1075764" cy="506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30189A-063A-DC03-2DCE-C9EF025A6264}"/>
              </a:ext>
            </a:extLst>
          </p:cNvPr>
          <p:cNvSpPr/>
          <p:nvPr/>
        </p:nvSpPr>
        <p:spPr>
          <a:xfrm>
            <a:off x="10381129" y="1699024"/>
            <a:ext cx="986118" cy="506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2288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2" grpId="0" animBg="1"/>
      <p:bldP spid="32" grpId="1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F16D70A-6353-3DC1-D6F8-BC782234E0EC}"/>
              </a:ext>
            </a:extLst>
          </p:cNvPr>
          <p:cNvGrpSpPr/>
          <p:nvPr/>
        </p:nvGrpSpPr>
        <p:grpSpPr>
          <a:xfrm>
            <a:off x="1749749" y="4130096"/>
            <a:ext cx="8895880" cy="1812023"/>
            <a:chOff x="1749749" y="4130096"/>
            <a:chExt cx="8895880" cy="18120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F8C0F1-810B-4258-9CE2-C711947B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3100" y="4333006"/>
              <a:ext cx="8305800" cy="1485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F94329-8E93-4915-8279-918341A8B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" t="1997" r="1060" b="1838"/>
            <a:stretch/>
          </p:blipFill>
          <p:spPr>
            <a:xfrm>
              <a:off x="1749749" y="4130096"/>
              <a:ext cx="8895880" cy="181202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75E9E-E219-DB27-9F12-62B80DBAAEB1}"/>
              </a:ext>
            </a:extLst>
          </p:cNvPr>
          <p:cNvGrpSpPr/>
          <p:nvPr/>
        </p:nvGrpSpPr>
        <p:grpSpPr>
          <a:xfrm>
            <a:off x="3338394" y="2104256"/>
            <a:ext cx="5473912" cy="1852734"/>
            <a:chOff x="1943100" y="857294"/>
            <a:chExt cx="8264500" cy="27972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F40903-1876-4C95-A273-6DC1A95CD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066" y="1120502"/>
              <a:ext cx="3481868" cy="22723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EB49CD-4831-4460-88C3-E4B645DC3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" t="1997" r="1060" b="1838"/>
            <a:stretch/>
          </p:blipFill>
          <p:spPr>
            <a:xfrm>
              <a:off x="4122435" y="857294"/>
              <a:ext cx="3905830" cy="27972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A0441A-E14F-4B89-AD65-167878102A6F}"/>
                </a:ext>
              </a:extLst>
            </p:cNvPr>
            <p:cNvSpPr txBox="1"/>
            <p:nvPr/>
          </p:nvSpPr>
          <p:spPr>
            <a:xfrm>
              <a:off x="1943100" y="1014046"/>
              <a:ext cx="93647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b="1" dirty="0">
                  <a:latin typeface="Arial Black" panose="020B0A04020102020204" pitchFamily="34" charset="0"/>
                </a:rPr>
                <a:t>?</a:t>
              </a:r>
              <a:endParaRPr lang="en-US" sz="96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B87840-3178-4110-927A-1500CE7EB581}"/>
                </a:ext>
              </a:extLst>
            </p:cNvPr>
            <p:cNvSpPr txBox="1"/>
            <p:nvPr/>
          </p:nvSpPr>
          <p:spPr>
            <a:xfrm>
              <a:off x="9271125" y="1014046"/>
              <a:ext cx="93647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b="1" dirty="0">
                  <a:latin typeface="Arial Black" panose="020B0A04020102020204" pitchFamily="34" charset="0"/>
                </a:rPr>
                <a:t>?</a:t>
              </a:r>
              <a:endParaRPr lang="en-US" sz="9600" b="1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6A6153-15C0-0FA7-3F0A-C7B8ADBD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343795"/>
            <a:ext cx="8305800" cy="148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F1D915-6335-D7B7-459F-6F8927944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" t="9020" r="50000" b="76078"/>
          <a:stretch/>
        </p:blipFill>
        <p:spPr>
          <a:xfrm>
            <a:off x="2158794" y="303735"/>
            <a:ext cx="8103536" cy="148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80CD0B-9B71-70D1-BB21-0EDC113245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1749749" y="140885"/>
            <a:ext cx="8895880" cy="18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357CE-16C5-ED5F-79D7-893A761F7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t="8766" r="65644" b="58237"/>
          <a:stretch/>
        </p:blipFill>
        <p:spPr>
          <a:xfrm>
            <a:off x="1953219" y="1174920"/>
            <a:ext cx="6937702" cy="3854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0E490-9909-454A-C5A1-D57D0334F2FB}"/>
              </a:ext>
            </a:extLst>
          </p:cNvPr>
          <p:cNvSpPr txBox="1"/>
          <p:nvPr/>
        </p:nvSpPr>
        <p:spPr>
          <a:xfrm>
            <a:off x="537882" y="439271"/>
            <a:ext cx="7996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MultiVCFAnalyzer</a:t>
            </a:r>
            <a:br>
              <a:rPr lang="en-NZ" dirty="0"/>
            </a:br>
            <a:r>
              <a:rPr lang="en-NZ" dirty="0"/>
              <a:t>But all roads lead to Rome, this is just one way to merge VCF files into one </a:t>
            </a:r>
            <a:r>
              <a:rPr lang="en-NZ" dirty="0" err="1"/>
              <a:t>fasta</a:t>
            </a:r>
            <a:r>
              <a:rPr lang="en-NZ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2923891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17962-3A5E-557F-BD5D-D712E94C2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06" r="72279" b="56078"/>
          <a:stretch/>
        </p:blipFill>
        <p:spPr>
          <a:xfrm>
            <a:off x="3021105" y="502020"/>
            <a:ext cx="6943315" cy="2707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F9053-5CF7-4C25-E75C-1A0D6C7311D9}"/>
              </a:ext>
            </a:extLst>
          </p:cNvPr>
          <p:cNvSpPr txBox="1"/>
          <p:nvPr/>
        </p:nvSpPr>
        <p:spPr>
          <a:xfrm>
            <a:off x="537882" y="439271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SNPTable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70B66-2D88-6CA7-C0D3-82B56B07F413}"/>
              </a:ext>
            </a:extLst>
          </p:cNvPr>
          <p:cNvSpPr txBox="1"/>
          <p:nvPr/>
        </p:nvSpPr>
        <p:spPr>
          <a:xfrm>
            <a:off x="537882" y="3551128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SNPAlignment.fasta</a:t>
            </a:r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58571-7464-3E53-946E-162182A15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94" t="27189" r="55000" b="41961"/>
          <a:stretch/>
        </p:blipFill>
        <p:spPr>
          <a:xfrm>
            <a:off x="3021105" y="3551128"/>
            <a:ext cx="1685365" cy="2396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7E34E-7A46-F82C-AAD9-B0C27FBBE7A1}"/>
              </a:ext>
            </a:extLst>
          </p:cNvPr>
          <p:cNvSpPr txBox="1"/>
          <p:nvPr/>
        </p:nvSpPr>
        <p:spPr>
          <a:xfrm>
            <a:off x="5498355" y="3551128"/>
            <a:ext cx="5218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FullAlignment.fasta</a:t>
            </a:r>
            <a:endParaRPr lang="en-NZ" dirty="0"/>
          </a:p>
          <a:p>
            <a:r>
              <a:rPr lang="en-NZ" dirty="0"/>
              <a:t>Instead of only alleles with &gt;1 SNP, it has ALL sites,</a:t>
            </a:r>
            <a:br>
              <a:rPr lang="en-NZ" dirty="0"/>
            </a:br>
            <a:r>
              <a:rPr lang="en-NZ" dirty="0"/>
              <a:t>essentially reproducing the reference for each sample.</a:t>
            </a:r>
          </a:p>
        </p:txBody>
      </p:sp>
    </p:spTree>
    <p:extLst>
      <p:ext uri="{BB962C8B-B14F-4D97-AF65-F5344CB8AC3E}">
        <p14:creationId xmlns:p14="http://schemas.microsoft.com/office/powerpoint/2010/main" val="397688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F9053-5CF7-4C25-E75C-1A0D6C7311D9}"/>
              </a:ext>
            </a:extLst>
          </p:cNvPr>
          <p:cNvSpPr txBox="1"/>
          <p:nvPr/>
        </p:nvSpPr>
        <p:spPr>
          <a:xfrm>
            <a:off x="537882" y="439271"/>
            <a:ext cx="31726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Tree building starter</a:t>
            </a:r>
          </a:p>
          <a:p>
            <a:endParaRPr lang="en-NZ" dirty="0"/>
          </a:p>
          <a:p>
            <a:r>
              <a:rPr lang="en-NZ" dirty="0"/>
              <a:t>Download MEGA</a:t>
            </a:r>
          </a:p>
          <a:p>
            <a:r>
              <a:rPr lang="en-NZ" dirty="0"/>
              <a:t>			Molecular</a:t>
            </a:r>
          </a:p>
          <a:p>
            <a:r>
              <a:rPr lang="en-NZ" dirty="0"/>
              <a:t>			Evolutionary</a:t>
            </a:r>
          </a:p>
          <a:p>
            <a:r>
              <a:rPr lang="en-NZ" dirty="0"/>
              <a:t>			Genetics	</a:t>
            </a:r>
          </a:p>
          <a:p>
            <a:r>
              <a:rPr lang="en-NZ" dirty="0"/>
              <a:t>			Analysis</a:t>
            </a:r>
          </a:p>
          <a:p>
            <a:endParaRPr lang="en-NZ" dirty="0"/>
          </a:p>
          <a:p>
            <a:r>
              <a:rPr lang="en-NZ" dirty="0">
                <a:hlinkClick r:id="rId2"/>
              </a:rPr>
              <a:t>https://megasoftware.net/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Load the </a:t>
            </a:r>
            <a:r>
              <a:rPr lang="en-NZ" dirty="0" err="1"/>
              <a:t>SNPalignment.fasta</a:t>
            </a:r>
            <a:r>
              <a:rPr lang="en-NZ" dirty="0"/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5D3AF-13BD-FF67-A0F4-9D70616E5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3" t="18301" r="46250" b="27974"/>
          <a:stretch/>
        </p:blipFill>
        <p:spPr>
          <a:xfrm>
            <a:off x="4894729" y="439271"/>
            <a:ext cx="7173094" cy="477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43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F9053-5CF7-4C25-E75C-1A0D6C7311D9}"/>
              </a:ext>
            </a:extLst>
          </p:cNvPr>
          <p:cNvSpPr txBox="1"/>
          <p:nvPr/>
        </p:nvSpPr>
        <p:spPr>
          <a:xfrm>
            <a:off x="537882" y="439271"/>
            <a:ext cx="31726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Tree building starter</a:t>
            </a:r>
          </a:p>
          <a:p>
            <a:endParaRPr lang="en-NZ" dirty="0"/>
          </a:p>
          <a:p>
            <a:r>
              <a:rPr lang="en-NZ" dirty="0"/>
              <a:t>Download MEGA</a:t>
            </a:r>
          </a:p>
          <a:p>
            <a:r>
              <a:rPr lang="en-NZ" dirty="0"/>
              <a:t>			Molecular</a:t>
            </a:r>
          </a:p>
          <a:p>
            <a:r>
              <a:rPr lang="en-NZ" dirty="0"/>
              <a:t>			Evolutionary</a:t>
            </a:r>
          </a:p>
          <a:p>
            <a:r>
              <a:rPr lang="en-NZ" dirty="0"/>
              <a:t>			Genetics	</a:t>
            </a:r>
          </a:p>
          <a:p>
            <a:r>
              <a:rPr lang="en-NZ" dirty="0"/>
              <a:t>			Analysis</a:t>
            </a:r>
          </a:p>
          <a:p>
            <a:endParaRPr lang="en-NZ" dirty="0"/>
          </a:p>
          <a:p>
            <a:r>
              <a:rPr lang="en-NZ" dirty="0">
                <a:hlinkClick r:id="rId2"/>
              </a:rPr>
              <a:t>https://megasoftware.net/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Load the </a:t>
            </a:r>
            <a:r>
              <a:rPr lang="en-NZ" dirty="0" err="1"/>
              <a:t>SNPalignment.fasta</a:t>
            </a:r>
            <a:r>
              <a:rPr lang="en-NZ" dirty="0"/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5D3AF-13BD-FF67-A0F4-9D70616E5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3" t="18301" r="46250" b="27974"/>
          <a:stretch/>
        </p:blipFill>
        <p:spPr>
          <a:xfrm>
            <a:off x="3710545" y="439271"/>
            <a:ext cx="7173094" cy="47781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44A09B-0100-980C-EDB2-71F5E4D8A97F}"/>
              </a:ext>
            </a:extLst>
          </p:cNvPr>
          <p:cNvGrpSpPr/>
          <p:nvPr/>
        </p:nvGrpSpPr>
        <p:grpSpPr>
          <a:xfrm>
            <a:off x="5438455" y="2179191"/>
            <a:ext cx="5380698" cy="2405136"/>
            <a:chOff x="5438455" y="2179191"/>
            <a:chExt cx="5380698" cy="24051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5528D2-7517-3A1F-EB28-B14F76E81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9703" y="2488827"/>
              <a:ext cx="3219450" cy="2095500"/>
            </a:xfrm>
            <a:prstGeom prst="rect">
              <a:avLst/>
            </a:prstGeom>
          </p:spPr>
        </p:pic>
        <p:sp>
          <p:nvSpPr>
            <p:cNvPr id="8" name="Arrow: U-Turn 7">
              <a:extLst>
                <a:ext uri="{FF2B5EF4-FFF2-40B4-BE49-F238E27FC236}">
                  <a16:creationId xmlns:a16="http://schemas.microsoft.com/office/drawing/2014/main" id="{99D0DA61-87D6-E87B-8FF3-2DA9610C4F57}"/>
                </a:ext>
              </a:extLst>
            </p:cNvPr>
            <p:cNvSpPr/>
            <p:nvPr/>
          </p:nvSpPr>
          <p:spPr>
            <a:xfrm rot="16200000" flipH="1">
              <a:off x="5189124" y="2428522"/>
              <a:ext cx="1676400" cy="117773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61C864-4C4F-C7F2-6B67-2151D538804F}"/>
              </a:ext>
            </a:extLst>
          </p:cNvPr>
          <p:cNvGrpSpPr/>
          <p:nvPr/>
        </p:nvGrpSpPr>
        <p:grpSpPr>
          <a:xfrm>
            <a:off x="6357479" y="3855591"/>
            <a:ext cx="5635160" cy="1789579"/>
            <a:chOff x="6357479" y="3855591"/>
            <a:chExt cx="5635160" cy="17895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26A6CA-66B0-12F2-3042-825FE7DE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5064" y="4483120"/>
              <a:ext cx="3457575" cy="1162050"/>
            </a:xfrm>
            <a:prstGeom prst="rect">
              <a:avLst/>
            </a:prstGeom>
          </p:spPr>
        </p:pic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F4CEB3DD-95A7-C70B-DBF6-2299ED162718}"/>
                </a:ext>
              </a:extLst>
            </p:cNvPr>
            <p:cNvSpPr/>
            <p:nvPr/>
          </p:nvSpPr>
          <p:spPr>
            <a:xfrm rot="16200000" flipH="1">
              <a:off x="6108148" y="4104922"/>
              <a:ext cx="1676400" cy="117773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A6A17D-0FA8-6386-D372-702FE9FCC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639" y="3759220"/>
            <a:ext cx="4181475" cy="13049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4BF0DF-0646-25DE-9F44-6FEA4E115E36}"/>
              </a:ext>
            </a:extLst>
          </p:cNvPr>
          <p:cNvSpPr/>
          <p:nvPr/>
        </p:nvSpPr>
        <p:spPr>
          <a:xfrm>
            <a:off x="6621541" y="4682511"/>
            <a:ext cx="809871" cy="2995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66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F9053-5CF7-4C25-E75C-1A0D6C7311D9}"/>
              </a:ext>
            </a:extLst>
          </p:cNvPr>
          <p:cNvSpPr txBox="1"/>
          <p:nvPr/>
        </p:nvSpPr>
        <p:spPr>
          <a:xfrm>
            <a:off x="537882" y="439271"/>
            <a:ext cx="16140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ML - tree</a:t>
            </a:r>
          </a:p>
          <a:p>
            <a:r>
              <a:rPr lang="en-NZ" dirty="0"/>
              <a:t>	Maximum</a:t>
            </a:r>
          </a:p>
          <a:p>
            <a:r>
              <a:rPr lang="en-NZ" dirty="0"/>
              <a:t>	Likelihood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A4A0F-5916-DAD1-3A24-F3696125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54556"/>
            <a:ext cx="4754126" cy="5871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E1324D-5777-99D8-7D5D-18F09487907A}"/>
              </a:ext>
            </a:extLst>
          </p:cNvPr>
          <p:cNvSpPr txBox="1"/>
          <p:nvPr/>
        </p:nvSpPr>
        <p:spPr>
          <a:xfrm>
            <a:off x="537882" y="4773723"/>
            <a:ext cx="6100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Keep in mind that if you have </a:t>
            </a:r>
          </a:p>
          <a:p>
            <a:r>
              <a:rPr lang="en-NZ" dirty="0"/>
              <a:t>10 samples, there is no difference between 92-95-97, since </a:t>
            </a:r>
          </a:p>
          <a:p>
            <a:r>
              <a:rPr lang="en-NZ" dirty="0"/>
              <a:t>all values equal 1 sample in 10.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0D5A3B-2AFD-56FF-EB59-70469C59862D}"/>
              </a:ext>
            </a:extLst>
          </p:cNvPr>
          <p:cNvCxnSpPr/>
          <p:nvPr/>
        </p:nvCxnSpPr>
        <p:spPr>
          <a:xfrm flipH="1">
            <a:off x="11062447" y="1080265"/>
            <a:ext cx="7888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43704-5F4B-D627-6B90-707BCE28897C}"/>
              </a:ext>
            </a:extLst>
          </p:cNvPr>
          <p:cNvGrpSpPr/>
          <p:nvPr/>
        </p:nvGrpSpPr>
        <p:grpSpPr>
          <a:xfrm>
            <a:off x="537882" y="1557112"/>
            <a:ext cx="11322423" cy="369332"/>
            <a:chOff x="537882" y="1557112"/>
            <a:chExt cx="11322423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299CD7-4AEE-6EA9-D7F1-31CEE783CB8A}"/>
                </a:ext>
              </a:extLst>
            </p:cNvPr>
            <p:cNvCxnSpPr/>
            <p:nvPr/>
          </p:nvCxnSpPr>
          <p:spPr>
            <a:xfrm flipH="1">
              <a:off x="11071411" y="1752618"/>
              <a:ext cx="78889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53BE3D-8707-FAD0-7480-D78C09C469B3}"/>
                </a:ext>
              </a:extLst>
            </p:cNvPr>
            <p:cNvSpPr txBox="1"/>
            <p:nvPr/>
          </p:nvSpPr>
          <p:spPr>
            <a:xfrm>
              <a:off x="537882" y="1557112"/>
              <a:ext cx="61004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dirty="0"/>
                <a:t>Bootstrap is essentially subsampling x times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9E7694-71EC-3734-F757-7CD8B3CBE1B0}"/>
              </a:ext>
            </a:extLst>
          </p:cNvPr>
          <p:cNvGrpSpPr/>
          <p:nvPr/>
        </p:nvGrpSpPr>
        <p:grpSpPr>
          <a:xfrm>
            <a:off x="537882" y="2070838"/>
            <a:ext cx="11322423" cy="923330"/>
            <a:chOff x="537882" y="2070838"/>
            <a:chExt cx="1132242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35762B-6D0B-87A6-A350-C7D260CC0B8E}"/>
                </a:ext>
              </a:extLst>
            </p:cNvPr>
            <p:cNvSpPr txBox="1"/>
            <p:nvPr/>
          </p:nvSpPr>
          <p:spPr>
            <a:xfrm>
              <a:off x="537882" y="2070838"/>
              <a:ext cx="610048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dirty="0"/>
                <a:t>Model/Method are “substitution” models, </a:t>
              </a:r>
            </a:p>
            <a:p>
              <a:r>
                <a:rPr lang="en-NZ" dirty="0"/>
                <a:t>they account for the frequency of substation observed</a:t>
              </a:r>
            </a:p>
            <a:p>
              <a:r>
                <a:rPr lang="en-NZ" dirty="0"/>
                <a:t>in nature… these don’t do that much </a:t>
              </a:r>
              <a:r>
                <a:rPr lang="en-NZ" dirty="0" err="1"/>
                <a:t>tbh</a:t>
              </a:r>
              <a:endParaRPr lang="en-NZ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D8AA38-C4FB-48D9-D500-16DA9FC40EB4}"/>
                </a:ext>
              </a:extLst>
            </p:cNvPr>
            <p:cNvCxnSpPr/>
            <p:nvPr/>
          </p:nvCxnSpPr>
          <p:spPr>
            <a:xfrm flipH="1">
              <a:off x="11071411" y="2371183"/>
              <a:ext cx="78889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2BEDB8-1004-7B18-D333-9A7D0C919CA4}"/>
              </a:ext>
            </a:extLst>
          </p:cNvPr>
          <p:cNvGrpSpPr/>
          <p:nvPr/>
        </p:nvGrpSpPr>
        <p:grpSpPr>
          <a:xfrm>
            <a:off x="537882" y="3429000"/>
            <a:ext cx="11322423" cy="1200329"/>
            <a:chOff x="537882" y="3429000"/>
            <a:chExt cx="11322423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B32AA6-8366-C61F-8F13-4FD9B5606056}"/>
                </a:ext>
              </a:extLst>
            </p:cNvPr>
            <p:cNvSpPr txBox="1"/>
            <p:nvPr/>
          </p:nvSpPr>
          <p:spPr>
            <a:xfrm>
              <a:off x="537882" y="3429000"/>
              <a:ext cx="610048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dirty="0"/>
                <a:t>Partial deletion / full deletion / all sites</a:t>
              </a:r>
            </a:p>
            <a:p>
              <a:r>
                <a:rPr lang="en-NZ" dirty="0"/>
                <a:t>These values will determine whether or not an allele is </a:t>
              </a:r>
            </a:p>
            <a:p>
              <a:r>
                <a:rPr lang="en-NZ" dirty="0"/>
                <a:t>included based on the number of samples that have </a:t>
              </a:r>
            </a:p>
            <a:p>
              <a:r>
                <a:rPr lang="en-NZ" dirty="0"/>
                <a:t>missing data for that allele. 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6C4340-3AC2-AB4B-3207-6D813EFF7278}"/>
                </a:ext>
              </a:extLst>
            </p:cNvPr>
            <p:cNvCxnSpPr/>
            <p:nvPr/>
          </p:nvCxnSpPr>
          <p:spPr>
            <a:xfrm flipH="1">
              <a:off x="11071411" y="3751748"/>
              <a:ext cx="78889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F8A5C4-0636-4C71-F34F-95A3036B2540}"/>
              </a:ext>
            </a:extLst>
          </p:cNvPr>
          <p:cNvCxnSpPr/>
          <p:nvPr/>
        </p:nvCxnSpPr>
        <p:spPr>
          <a:xfrm flipH="1">
            <a:off x="11071411" y="5338501"/>
            <a:ext cx="7888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77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09904-D964-D8EC-7FB7-1AEF5CB2E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6" y="1591291"/>
            <a:ext cx="3675418" cy="3675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85B1B7-D138-B582-8E7C-6AE2B12B0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407" y="948018"/>
            <a:ext cx="5883835" cy="4412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3486-94B3-4021-9704-6CC8725850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3065929" y="644177"/>
            <a:ext cx="6338047" cy="48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8C0F1-810B-4258-9CE2-C711947B6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2" r="53299" b="78844"/>
          <a:stretch/>
        </p:blipFill>
        <p:spPr>
          <a:xfrm>
            <a:off x="3934437" y="4118934"/>
            <a:ext cx="4853206" cy="4027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E58C38-4FB8-4335-AA8F-1F17519C2D98}"/>
              </a:ext>
            </a:extLst>
          </p:cNvPr>
          <p:cNvSpPr/>
          <p:nvPr/>
        </p:nvSpPr>
        <p:spPr>
          <a:xfrm>
            <a:off x="61520" y="1490872"/>
            <a:ext cx="1213048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dirty="0"/>
              <a:t>&gt;</a:t>
            </a:r>
            <a:r>
              <a:rPr lang="en-GB" sz="1400" dirty="0" err="1"/>
              <a:t>Reference_”genome</a:t>
            </a:r>
            <a:r>
              <a:rPr lang="en-GB" sz="1400" dirty="0"/>
              <a:t>”</a:t>
            </a:r>
            <a:endParaRPr lang="en-US" sz="1400" dirty="0"/>
          </a:p>
          <a:p>
            <a:r>
              <a:rPr lang="en-US" sz="1400" dirty="0"/>
              <a:t>ATCGATCGATTATCGATCTTTAACCGCAGACCCTGGCAGTCCCACAATATCCACTACCGGCAGTCCCCTCCGAAGATCCACTTCCACCTTTATGACCTC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FFE941-1773-441B-BF1A-48B25D26A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10" r="9213" b="5384"/>
          <a:stretch/>
        </p:blipFill>
        <p:spPr>
          <a:xfrm>
            <a:off x="3933670" y="4324350"/>
            <a:ext cx="4891899" cy="19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6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0.31054 -0.337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34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54 -0.33727 L 0.24961 -0.3372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61 -0.33727 L -0.16054 -0.3372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-0.31276 -0.2969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12" y="-15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276 -0.297 L 0.24661 -0.3097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A302D-B805-46A0-8E55-EE97A676A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9541" b="18422"/>
          <a:stretch/>
        </p:blipFill>
        <p:spPr>
          <a:xfrm>
            <a:off x="3599772" y="895350"/>
            <a:ext cx="8305358" cy="506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755C67-B30B-59D9-9658-ABEE9E6DD506}"/>
              </a:ext>
            </a:extLst>
          </p:cNvPr>
          <p:cNvSpPr txBox="1"/>
          <p:nvPr/>
        </p:nvSpPr>
        <p:spPr>
          <a:xfrm>
            <a:off x="3514165" y="1075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Ref name</a:t>
            </a:r>
            <a:br>
              <a:rPr lang="en-NZ" dirty="0"/>
            </a:br>
            <a:r>
              <a:rPr lang="en-NZ" dirty="0"/>
              <a:t>(filename)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669E1-5CE3-E9EC-4FF0-9617994A2B26}"/>
              </a:ext>
            </a:extLst>
          </p:cNvPr>
          <p:cNvSpPr txBox="1"/>
          <p:nvPr/>
        </p:nvSpPr>
        <p:spPr>
          <a:xfrm>
            <a:off x="4455459" y="107575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Sequence</a:t>
            </a:r>
            <a:br>
              <a:rPr lang="en-NZ" dirty="0"/>
            </a:br>
            <a:r>
              <a:rPr lang="en-NZ" dirty="0"/>
              <a:t>&gt;header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44DE2-85AE-4640-60E2-B9A14B08BDCE}"/>
              </a:ext>
            </a:extLst>
          </p:cNvPr>
          <p:cNvSpPr txBox="1"/>
          <p:nvPr/>
        </p:nvSpPr>
        <p:spPr>
          <a:xfrm>
            <a:off x="5524983" y="107574"/>
            <a:ext cx="142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Coordinates</a:t>
            </a:r>
          </a:p>
          <a:p>
            <a:r>
              <a:rPr lang="en-NZ" dirty="0" err="1"/>
              <a:t>Seq:start-end</a:t>
            </a:r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B5B71-A008-FF0F-A118-D204893B56BA}"/>
              </a:ext>
            </a:extLst>
          </p:cNvPr>
          <p:cNvSpPr txBox="1"/>
          <p:nvPr/>
        </p:nvSpPr>
        <p:spPr>
          <a:xfrm>
            <a:off x="1958922" y="1129551"/>
            <a:ext cx="1732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Visual Reference</a:t>
            </a:r>
            <a:br>
              <a:rPr lang="en-NZ" dirty="0"/>
            </a:br>
            <a:r>
              <a:rPr lang="en-NZ" dirty="0"/>
              <a:t>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51EC3-5C03-9C54-4947-D91383E2DCDE}"/>
              </a:ext>
            </a:extLst>
          </p:cNvPr>
          <p:cNvSpPr txBox="1"/>
          <p:nvPr/>
        </p:nvSpPr>
        <p:spPr>
          <a:xfrm>
            <a:off x="286870" y="5475658"/>
            <a:ext cx="200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Sequence track </a:t>
            </a:r>
          </a:p>
          <a:p>
            <a:r>
              <a:rPr lang="en-NZ" dirty="0"/>
              <a:t>(is there by default)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603E60-F871-3947-175D-DBCE31114ED5}"/>
              </a:ext>
            </a:extLst>
          </p:cNvPr>
          <p:cNvCxnSpPr/>
          <p:nvPr/>
        </p:nvCxnSpPr>
        <p:spPr>
          <a:xfrm>
            <a:off x="2312894" y="5602941"/>
            <a:ext cx="12012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477B37-9115-7E21-F795-88EA5F524DED}"/>
              </a:ext>
            </a:extLst>
          </p:cNvPr>
          <p:cNvSpPr txBox="1"/>
          <p:nvPr/>
        </p:nvSpPr>
        <p:spPr>
          <a:xfrm>
            <a:off x="269281" y="5475658"/>
            <a:ext cx="3359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General Feature </a:t>
            </a:r>
            <a:br>
              <a:rPr lang="en-NZ" dirty="0"/>
            </a:br>
            <a:r>
              <a:rPr lang="en-NZ" dirty="0"/>
              <a:t>Format(has to be added manually)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5E438B-E1DC-C1C1-8032-D3A7C4929849}"/>
              </a:ext>
            </a:extLst>
          </p:cNvPr>
          <p:cNvCxnSpPr/>
          <p:nvPr/>
        </p:nvCxnSpPr>
        <p:spPr>
          <a:xfrm>
            <a:off x="2295305" y="5710518"/>
            <a:ext cx="12012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07292E-D7C5-BB18-6772-0AD7052CF28A}"/>
              </a:ext>
            </a:extLst>
          </p:cNvPr>
          <p:cNvSpPr txBox="1"/>
          <p:nvPr/>
        </p:nvSpPr>
        <p:spPr>
          <a:xfrm>
            <a:off x="269281" y="3429000"/>
            <a:ext cx="3242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FastQ</a:t>
            </a:r>
            <a:r>
              <a:rPr lang="en-NZ" dirty="0"/>
              <a:t> read “stack”. </a:t>
            </a:r>
          </a:p>
          <a:p>
            <a:r>
              <a:rPr lang="en-NZ" dirty="0"/>
              <a:t>Visual representation of mapping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BBE0F-7C06-1B86-3AD0-018F30B41462}"/>
              </a:ext>
            </a:extLst>
          </p:cNvPr>
          <p:cNvSpPr txBox="1"/>
          <p:nvPr/>
        </p:nvSpPr>
        <p:spPr>
          <a:xfrm>
            <a:off x="269281" y="1775882"/>
            <a:ext cx="31383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Visualization of “depth” or also </a:t>
            </a:r>
          </a:p>
          <a:p>
            <a:r>
              <a:rPr lang="en-NZ" dirty="0"/>
              <a:t>sometimes referred to as </a:t>
            </a:r>
            <a:br>
              <a:rPr lang="en-NZ" dirty="0"/>
            </a:br>
            <a:r>
              <a:rPr lang="en-NZ" dirty="0"/>
              <a:t>X coverage.</a:t>
            </a:r>
            <a:br>
              <a:rPr lang="en-NZ" dirty="0"/>
            </a:br>
            <a:r>
              <a:rPr lang="en-NZ" dirty="0"/>
              <a:t>Not to be confused with </a:t>
            </a:r>
            <a:br>
              <a:rPr lang="en-NZ" dirty="0"/>
            </a:br>
            <a:r>
              <a:rPr lang="en-NZ" dirty="0"/>
              <a:t>% coverage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4F893-52AC-A317-BD9D-35B25E588CA0}"/>
              </a:ext>
            </a:extLst>
          </p:cNvPr>
          <p:cNvSpPr txBox="1"/>
          <p:nvPr/>
        </p:nvSpPr>
        <p:spPr>
          <a:xfrm>
            <a:off x="537882" y="439271"/>
            <a:ext cx="11368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IGV</a:t>
            </a:r>
          </a:p>
          <a:p>
            <a:r>
              <a:rPr lang="en-NZ" dirty="0"/>
              <a:t>Integrated</a:t>
            </a:r>
          </a:p>
          <a:p>
            <a:r>
              <a:rPr lang="en-NZ" dirty="0"/>
              <a:t>Genome</a:t>
            </a:r>
          </a:p>
          <a:p>
            <a:r>
              <a:rPr lang="en-NZ" dirty="0"/>
              <a:t>Viewer</a:t>
            </a:r>
          </a:p>
        </p:txBody>
      </p:sp>
    </p:spTree>
    <p:extLst>
      <p:ext uri="{BB962C8B-B14F-4D97-AF65-F5344CB8AC3E}">
        <p14:creationId xmlns:p14="http://schemas.microsoft.com/office/powerpoint/2010/main" val="11934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1" grpId="0"/>
      <p:bldP spid="11" grpId="1"/>
      <p:bldP spid="13" grpId="0"/>
      <p:bldP spid="13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646DCC-530D-EBF9-6E50-FD3A74E45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" t="9150" r="19779" b="8366"/>
          <a:stretch/>
        </p:blipFill>
        <p:spPr>
          <a:xfrm>
            <a:off x="3944470" y="528919"/>
            <a:ext cx="7809946" cy="4563035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C634B02F-B1A3-6319-2BF9-E8F4B54A2D0E}"/>
              </a:ext>
            </a:extLst>
          </p:cNvPr>
          <p:cNvSpPr/>
          <p:nvPr/>
        </p:nvSpPr>
        <p:spPr>
          <a:xfrm>
            <a:off x="3290047" y="573740"/>
            <a:ext cx="412377" cy="42044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2E92D595-A0E7-98C9-66AB-6E4A46E06EF0}"/>
              </a:ext>
            </a:extLst>
          </p:cNvPr>
          <p:cNvSpPr/>
          <p:nvPr/>
        </p:nvSpPr>
        <p:spPr>
          <a:xfrm flipV="1">
            <a:off x="3290047" y="4778187"/>
            <a:ext cx="412377" cy="3137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127917-A5F3-C287-B407-0B148130D8D5}"/>
              </a:ext>
            </a:extLst>
          </p:cNvPr>
          <p:cNvSpPr txBox="1"/>
          <p:nvPr/>
        </p:nvSpPr>
        <p:spPr>
          <a:xfrm>
            <a:off x="738180" y="2465294"/>
            <a:ext cx="254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Meta data, software track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A4EE43-D980-27AB-6DFC-9D3674445352}"/>
              </a:ext>
            </a:extLst>
          </p:cNvPr>
          <p:cNvSpPr txBox="1"/>
          <p:nvPr/>
        </p:nvSpPr>
        <p:spPr>
          <a:xfrm>
            <a:off x="2549124" y="472262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Reads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96B1A6-DDBF-7E8F-74C1-54B49F328CEC}"/>
              </a:ext>
            </a:extLst>
          </p:cNvPr>
          <p:cNvSpPr txBox="1"/>
          <p:nvPr/>
        </p:nvSpPr>
        <p:spPr>
          <a:xfrm>
            <a:off x="537882" y="439271"/>
            <a:ext cx="12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SAM / BAM</a:t>
            </a:r>
          </a:p>
        </p:txBody>
      </p:sp>
    </p:spTree>
    <p:extLst>
      <p:ext uri="{BB962C8B-B14F-4D97-AF65-F5344CB8AC3E}">
        <p14:creationId xmlns:p14="http://schemas.microsoft.com/office/powerpoint/2010/main" val="429365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896B1A6-DDBF-7E8F-74C1-54B49F328CEC}"/>
              </a:ext>
            </a:extLst>
          </p:cNvPr>
          <p:cNvSpPr txBox="1"/>
          <p:nvPr/>
        </p:nvSpPr>
        <p:spPr>
          <a:xfrm>
            <a:off x="537882" y="439271"/>
            <a:ext cx="3173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SAM / BAM</a:t>
            </a:r>
          </a:p>
          <a:p>
            <a:r>
              <a:rPr lang="en-NZ" dirty="0"/>
              <a:t>Sequence/Binary Alignment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0CA99-2CAD-A6C8-121E-96E32E3D4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85" b="76210"/>
          <a:stretch/>
        </p:blipFill>
        <p:spPr>
          <a:xfrm>
            <a:off x="0" y="2241177"/>
            <a:ext cx="12192000" cy="439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6FF5C1-B32D-C64F-9865-7C940F86E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5" b="76210"/>
          <a:stretch/>
        </p:blipFill>
        <p:spPr>
          <a:xfrm>
            <a:off x="0" y="4038601"/>
            <a:ext cx="12192000" cy="43927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F7935-8205-174F-090B-DEB1298AFD9A}"/>
              </a:ext>
            </a:extLst>
          </p:cNvPr>
          <p:cNvGrpSpPr/>
          <p:nvPr/>
        </p:nvGrpSpPr>
        <p:grpSpPr>
          <a:xfrm>
            <a:off x="434788" y="1328557"/>
            <a:ext cx="2792506" cy="808604"/>
            <a:chOff x="434788" y="1328557"/>
            <a:chExt cx="2792506" cy="808604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EE9BB7FD-7BC7-03E7-639B-25B78056223F}"/>
                </a:ext>
              </a:extLst>
            </p:cNvPr>
            <p:cNvSpPr/>
            <p:nvPr/>
          </p:nvSpPr>
          <p:spPr>
            <a:xfrm rot="16200000">
              <a:off x="1611406" y="521273"/>
              <a:ext cx="439270" cy="279250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386B71-08E6-DA34-1139-DDF69FC3735D}"/>
                </a:ext>
              </a:extLst>
            </p:cNvPr>
            <p:cNvSpPr txBox="1"/>
            <p:nvPr/>
          </p:nvSpPr>
          <p:spPr>
            <a:xfrm>
              <a:off x="1192083" y="1328557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err="1"/>
                <a:t>Read_name</a:t>
              </a:r>
              <a:endParaRPr lang="en-NZ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24E0AD-7EFE-A7F8-A017-6DCBF0590797}"/>
              </a:ext>
            </a:extLst>
          </p:cNvPr>
          <p:cNvGrpSpPr/>
          <p:nvPr/>
        </p:nvGrpSpPr>
        <p:grpSpPr>
          <a:xfrm>
            <a:off x="3649589" y="1328557"/>
            <a:ext cx="1199367" cy="808603"/>
            <a:chOff x="3649589" y="1328557"/>
            <a:chExt cx="1199367" cy="808603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85E8EA48-260B-C80D-BBE4-94431FDB7048}"/>
                </a:ext>
              </a:extLst>
            </p:cNvPr>
            <p:cNvSpPr/>
            <p:nvPr/>
          </p:nvSpPr>
          <p:spPr>
            <a:xfrm rot="16200000">
              <a:off x="4029638" y="1442394"/>
              <a:ext cx="439270" cy="95026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962F67-C66B-DD1A-6AC6-0A58A92A4F9D}"/>
                </a:ext>
              </a:extLst>
            </p:cNvPr>
            <p:cNvSpPr txBox="1"/>
            <p:nvPr/>
          </p:nvSpPr>
          <p:spPr>
            <a:xfrm>
              <a:off x="3649589" y="1328557"/>
              <a:ext cx="1199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Ref header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B7FDF-0D21-0D39-0C57-246625191C88}"/>
              </a:ext>
            </a:extLst>
          </p:cNvPr>
          <p:cNvGrpSpPr/>
          <p:nvPr/>
        </p:nvGrpSpPr>
        <p:grpSpPr>
          <a:xfrm>
            <a:off x="6553203" y="1328557"/>
            <a:ext cx="4025153" cy="808604"/>
            <a:chOff x="6553203" y="1328557"/>
            <a:chExt cx="4025153" cy="808604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61BB6194-506D-DD79-986C-D0F3BB474539}"/>
                </a:ext>
              </a:extLst>
            </p:cNvPr>
            <p:cNvSpPr/>
            <p:nvPr/>
          </p:nvSpPr>
          <p:spPr>
            <a:xfrm rot="16200000">
              <a:off x="8346145" y="-95051"/>
              <a:ext cx="439270" cy="402515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944581-D7B0-0832-3AD1-13EA06CC38A1}"/>
                </a:ext>
              </a:extLst>
            </p:cNvPr>
            <p:cNvSpPr txBox="1"/>
            <p:nvPr/>
          </p:nvSpPr>
          <p:spPr>
            <a:xfrm>
              <a:off x="7966096" y="1328557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Sequence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63BA46-D14A-E4BE-B889-2E6A837F2FF3}"/>
              </a:ext>
            </a:extLst>
          </p:cNvPr>
          <p:cNvGrpSpPr/>
          <p:nvPr/>
        </p:nvGrpSpPr>
        <p:grpSpPr>
          <a:xfrm>
            <a:off x="416858" y="3132017"/>
            <a:ext cx="2299451" cy="788198"/>
            <a:chOff x="416858" y="3132017"/>
            <a:chExt cx="2299451" cy="788198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4C0AECA-8CC6-89FB-C626-8571C8F55237}"/>
                </a:ext>
              </a:extLst>
            </p:cNvPr>
            <p:cNvSpPr/>
            <p:nvPr/>
          </p:nvSpPr>
          <p:spPr>
            <a:xfrm rot="16200000">
              <a:off x="1346949" y="2550854"/>
              <a:ext cx="439270" cy="229945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459BED-477B-005E-3595-29C79238B8FD}"/>
                </a:ext>
              </a:extLst>
            </p:cNvPr>
            <p:cNvSpPr txBox="1"/>
            <p:nvPr/>
          </p:nvSpPr>
          <p:spPr>
            <a:xfrm>
              <a:off x="1117582" y="3132017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PHRED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9DFF4C-1F50-E8E6-F217-9D2525CD75B1}"/>
              </a:ext>
            </a:extLst>
          </p:cNvPr>
          <p:cNvGrpSpPr/>
          <p:nvPr/>
        </p:nvGrpSpPr>
        <p:grpSpPr>
          <a:xfrm>
            <a:off x="681313" y="4596258"/>
            <a:ext cx="7449677" cy="807683"/>
            <a:chOff x="681313" y="4596258"/>
            <a:chExt cx="7449677" cy="807683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3A39487D-9B06-CF4B-AB76-2A5494596619}"/>
                </a:ext>
              </a:extLst>
            </p:cNvPr>
            <p:cNvSpPr/>
            <p:nvPr/>
          </p:nvSpPr>
          <p:spPr>
            <a:xfrm rot="5400000">
              <a:off x="4186517" y="1091054"/>
              <a:ext cx="439270" cy="74496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1F3A-E251-6D62-540B-5C1D929EB244}"/>
                </a:ext>
              </a:extLst>
            </p:cNvPr>
            <p:cNvSpPr txBox="1"/>
            <p:nvPr/>
          </p:nvSpPr>
          <p:spPr>
            <a:xfrm>
              <a:off x="3816407" y="5034609"/>
              <a:ext cx="1179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err="1"/>
                <a:t>Meta_crap</a:t>
              </a:r>
              <a:endParaRPr lang="en-NZ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B94D36-DECD-7DF3-B618-552DA8B3C20B}"/>
              </a:ext>
            </a:extLst>
          </p:cNvPr>
          <p:cNvGrpSpPr/>
          <p:nvPr/>
        </p:nvGrpSpPr>
        <p:grpSpPr>
          <a:xfrm>
            <a:off x="3112885" y="2784462"/>
            <a:ext cx="829458" cy="805501"/>
            <a:chOff x="3112885" y="2784462"/>
            <a:chExt cx="829458" cy="805501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0E32FCCA-B604-00BF-FC5B-94BED7EA19D2}"/>
                </a:ext>
              </a:extLst>
            </p:cNvPr>
            <p:cNvSpPr/>
            <p:nvPr/>
          </p:nvSpPr>
          <p:spPr>
            <a:xfrm rot="5400000">
              <a:off x="3307979" y="2874108"/>
              <a:ext cx="439270" cy="2599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3BC9F-C96B-7A63-0B2A-95B06F206424}"/>
                </a:ext>
              </a:extLst>
            </p:cNvPr>
            <p:cNvSpPr txBox="1"/>
            <p:nvPr/>
          </p:nvSpPr>
          <p:spPr>
            <a:xfrm>
              <a:off x="3112885" y="3220631"/>
              <a:ext cx="829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FLAGS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A73219-20BA-AF41-0ED3-678B59C14A7A}"/>
              </a:ext>
            </a:extLst>
          </p:cNvPr>
          <p:cNvGrpSpPr/>
          <p:nvPr/>
        </p:nvGrpSpPr>
        <p:grpSpPr>
          <a:xfrm>
            <a:off x="4663779" y="2851175"/>
            <a:ext cx="765915" cy="762094"/>
            <a:chOff x="4663779" y="2851175"/>
            <a:chExt cx="765915" cy="762094"/>
          </a:xfrm>
        </p:grpSpPr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F44BC26-F81F-A3E0-C705-D7D96FBB1A8F}"/>
                </a:ext>
              </a:extLst>
            </p:cNvPr>
            <p:cNvSpPr/>
            <p:nvPr/>
          </p:nvSpPr>
          <p:spPr>
            <a:xfrm rot="5400000">
              <a:off x="4858873" y="2940821"/>
              <a:ext cx="439270" cy="2599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42C8E-9148-8094-1C9E-E866D958722E}"/>
                </a:ext>
              </a:extLst>
            </p:cNvPr>
            <p:cNvSpPr txBox="1"/>
            <p:nvPr/>
          </p:nvSpPr>
          <p:spPr>
            <a:xfrm>
              <a:off x="4663779" y="3243937"/>
              <a:ext cx="765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err="1"/>
                <a:t>MapQ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1448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8C776F-4EE4-F090-FE43-46A2D1DAB184}"/>
              </a:ext>
            </a:extLst>
          </p:cNvPr>
          <p:cNvSpPr txBox="1"/>
          <p:nvPr/>
        </p:nvSpPr>
        <p:spPr>
          <a:xfrm>
            <a:off x="244288" y="5525851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https://broadinstitute.github.io/picard/explain-flags.html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DC6EB-7EE6-8574-AB00-0DDE2C6B5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17" t="15686" r="24339" b="12288"/>
          <a:stretch/>
        </p:blipFill>
        <p:spPr>
          <a:xfrm>
            <a:off x="5262283" y="421342"/>
            <a:ext cx="6284258" cy="4939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C9DF3-2840-DF66-8AFF-9F2E5DF3D369}"/>
              </a:ext>
            </a:extLst>
          </p:cNvPr>
          <p:cNvSpPr txBox="1"/>
          <p:nvPr/>
        </p:nvSpPr>
        <p:spPr>
          <a:xfrm>
            <a:off x="663388" y="7620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SAM Flags</a:t>
            </a:r>
          </a:p>
        </p:txBody>
      </p:sp>
    </p:spTree>
    <p:extLst>
      <p:ext uri="{BB962C8B-B14F-4D97-AF65-F5344CB8AC3E}">
        <p14:creationId xmlns:p14="http://schemas.microsoft.com/office/powerpoint/2010/main" val="250335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111993F-1822-E81A-7132-BFBEF97DF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94453"/>
          <a:stretch/>
        </p:blipFill>
        <p:spPr>
          <a:xfrm>
            <a:off x="170932" y="1864660"/>
            <a:ext cx="11850136" cy="304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381E221-B67C-82DE-61C5-279AA2C02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121" t="8319" b="73734"/>
          <a:stretch/>
        </p:blipFill>
        <p:spPr>
          <a:xfrm>
            <a:off x="7413812" y="2321860"/>
            <a:ext cx="4607256" cy="9861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E62D65C-C16E-0ED7-8791-EC46E9581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482" t="16968" r="33054" b="73733"/>
          <a:stretch/>
        </p:blipFill>
        <p:spPr>
          <a:xfrm>
            <a:off x="3783106" y="2796989"/>
            <a:ext cx="4320988" cy="51098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A3BBBB1-7BE0-9668-AF3F-EAF5CC65A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19" r="62558" b="77813"/>
          <a:stretch/>
        </p:blipFill>
        <p:spPr>
          <a:xfrm>
            <a:off x="170932" y="2321860"/>
            <a:ext cx="4436927" cy="76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072C1F6-90E9-CB24-21F4-81A1789C6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264" b="68842"/>
          <a:stretch/>
        </p:blipFill>
        <p:spPr>
          <a:xfrm>
            <a:off x="170932" y="3307976"/>
            <a:ext cx="11850136" cy="26894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36108DE-2BC3-3D43-4222-E5DDF0B2683E}"/>
              </a:ext>
            </a:extLst>
          </p:cNvPr>
          <p:cNvGrpSpPr/>
          <p:nvPr/>
        </p:nvGrpSpPr>
        <p:grpSpPr>
          <a:xfrm>
            <a:off x="1407459" y="2321860"/>
            <a:ext cx="4479509" cy="986116"/>
            <a:chOff x="1407459" y="2321860"/>
            <a:chExt cx="4479509" cy="9861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E636A8-0A29-9ED4-67AA-147DE9BB1440}"/>
                </a:ext>
              </a:extLst>
            </p:cNvPr>
            <p:cNvSpPr/>
            <p:nvPr/>
          </p:nvSpPr>
          <p:spPr>
            <a:xfrm>
              <a:off x="1407459" y="2321860"/>
              <a:ext cx="528917" cy="762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36DFFD-5C4E-8FBE-2D9A-8EC6F3E76045}"/>
                </a:ext>
              </a:extLst>
            </p:cNvPr>
            <p:cNvSpPr/>
            <p:nvPr/>
          </p:nvSpPr>
          <p:spPr>
            <a:xfrm>
              <a:off x="2908444" y="2321860"/>
              <a:ext cx="264459" cy="762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EBB4F8-B693-0BA8-D96A-D3EA50FC0B64}"/>
                </a:ext>
              </a:extLst>
            </p:cNvPr>
            <p:cNvSpPr/>
            <p:nvPr/>
          </p:nvSpPr>
          <p:spPr>
            <a:xfrm>
              <a:off x="5622509" y="2796988"/>
              <a:ext cx="264459" cy="510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AFECFC-7640-A7C5-C9E0-FB7FD6E83511}"/>
              </a:ext>
            </a:extLst>
          </p:cNvPr>
          <p:cNvGrpSpPr/>
          <p:nvPr/>
        </p:nvGrpSpPr>
        <p:grpSpPr>
          <a:xfrm>
            <a:off x="3493692" y="2335307"/>
            <a:ext cx="5140656" cy="963705"/>
            <a:chOff x="3493692" y="2335307"/>
            <a:chExt cx="5140656" cy="96370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5F90B90-C208-08B1-9D1C-5C2BF8A8EB49}"/>
                </a:ext>
              </a:extLst>
            </p:cNvPr>
            <p:cNvSpPr/>
            <p:nvPr/>
          </p:nvSpPr>
          <p:spPr>
            <a:xfrm>
              <a:off x="3493692" y="2335307"/>
              <a:ext cx="264459" cy="2644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689A00-2898-B112-9793-FC77F33F90AD}"/>
                </a:ext>
              </a:extLst>
            </p:cNvPr>
            <p:cNvSpPr/>
            <p:nvPr/>
          </p:nvSpPr>
          <p:spPr>
            <a:xfrm>
              <a:off x="8369889" y="3034554"/>
              <a:ext cx="264459" cy="2644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3F3DC40-E96E-D4D1-7947-FC7DFFC249A0}"/>
              </a:ext>
            </a:extLst>
          </p:cNvPr>
          <p:cNvSpPr/>
          <p:nvPr/>
        </p:nvSpPr>
        <p:spPr>
          <a:xfrm>
            <a:off x="8643679" y="2326342"/>
            <a:ext cx="264459" cy="9726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E51DE44-EC82-8F84-CFEA-7B4B9166428C}"/>
              </a:ext>
            </a:extLst>
          </p:cNvPr>
          <p:cNvGrpSpPr/>
          <p:nvPr/>
        </p:nvGrpSpPr>
        <p:grpSpPr>
          <a:xfrm>
            <a:off x="170932" y="2321860"/>
            <a:ext cx="11850136" cy="1255058"/>
            <a:chOff x="170932" y="2321860"/>
            <a:chExt cx="11850136" cy="125505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EE122F-3349-F11A-ACF4-453E38145835}"/>
                </a:ext>
              </a:extLst>
            </p:cNvPr>
            <p:cNvSpPr/>
            <p:nvPr/>
          </p:nvSpPr>
          <p:spPr>
            <a:xfrm>
              <a:off x="170932" y="2321860"/>
              <a:ext cx="264459" cy="12550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75382C-F6B5-C317-F519-44C20FF52DFE}"/>
                </a:ext>
              </a:extLst>
            </p:cNvPr>
            <p:cNvSpPr/>
            <p:nvPr/>
          </p:nvSpPr>
          <p:spPr>
            <a:xfrm>
              <a:off x="4435288" y="3034554"/>
              <a:ext cx="264459" cy="5423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2B0F40-823A-110F-ED84-B46A2AC06965}"/>
                </a:ext>
              </a:extLst>
            </p:cNvPr>
            <p:cNvSpPr/>
            <p:nvPr/>
          </p:nvSpPr>
          <p:spPr>
            <a:xfrm>
              <a:off x="8095948" y="2321860"/>
              <a:ext cx="264459" cy="12550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366966C-51A8-0610-0BA5-03A4CC762773}"/>
                </a:ext>
              </a:extLst>
            </p:cNvPr>
            <p:cNvSpPr/>
            <p:nvPr/>
          </p:nvSpPr>
          <p:spPr>
            <a:xfrm>
              <a:off x="11368065" y="2590802"/>
              <a:ext cx="653003" cy="9861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1FD4D36-212E-07E0-1F76-1CE15B700C71}"/>
              </a:ext>
            </a:extLst>
          </p:cNvPr>
          <p:cNvSpPr txBox="1"/>
          <p:nvPr/>
        </p:nvSpPr>
        <p:spPr>
          <a:xfrm>
            <a:off x="3783106" y="394447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Types of SNPs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A37D24-9F2A-8578-2A23-9EBC0C0C1AF9}"/>
              </a:ext>
            </a:extLst>
          </p:cNvPr>
          <p:cNvSpPr txBox="1"/>
          <p:nvPr/>
        </p:nvSpPr>
        <p:spPr>
          <a:xfrm>
            <a:off x="4633295" y="393158"/>
            <a:ext cx="1978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Z" dirty="0"/>
          </a:p>
          <a:p>
            <a:r>
              <a:rPr lang="en-NZ" dirty="0"/>
              <a:t>	Single</a:t>
            </a:r>
            <a:br>
              <a:rPr lang="en-NZ" dirty="0"/>
            </a:br>
            <a:r>
              <a:rPr lang="en-NZ" dirty="0"/>
              <a:t>	Nucleotide</a:t>
            </a:r>
          </a:p>
          <a:p>
            <a:r>
              <a:rPr lang="en-NZ" dirty="0"/>
              <a:t>	Polymorphism</a:t>
            </a:r>
          </a:p>
        </p:txBody>
      </p:sp>
    </p:spTree>
    <p:extLst>
      <p:ext uri="{BB962C8B-B14F-4D97-AF65-F5344CB8AC3E}">
        <p14:creationId xmlns:p14="http://schemas.microsoft.com/office/powerpoint/2010/main" val="46618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D976E5D-6043-F874-349C-9F71996C27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983" b="39150"/>
          <a:stretch/>
        </p:blipFill>
        <p:spPr>
          <a:xfrm>
            <a:off x="170932" y="2169458"/>
            <a:ext cx="11850136" cy="7620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111993F-1822-E81A-7132-BFBEF97DF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94453"/>
          <a:stretch/>
        </p:blipFill>
        <p:spPr>
          <a:xfrm>
            <a:off x="170932" y="1864660"/>
            <a:ext cx="11850136" cy="304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96423A2-5EB1-6E18-FA5C-303E15E2C0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94453"/>
          <a:stretch/>
        </p:blipFill>
        <p:spPr>
          <a:xfrm>
            <a:off x="170932" y="1864660"/>
            <a:ext cx="11850136" cy="304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FDF1E27-2890-68BB-CB68-0517769EB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206" t="59390" r="39257" b="33594"/>
          <a:stretch/>
        </p:blipFill>
        <p:spPr>
          <a:xfrm>
            <a:off x="4105835" y="2850779"/>
            <a:ext cx="3263154" cy="38547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3B0A8EE-6AB2-B40F-6D48-55F7EA976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983" r="63617" b="39150"/>
          <a:stretch/>
        </p:blipFill>
        <p:spPr>
          <a:xfrm>
            <a:off x="170932" y="2169460"/>
            <a:ext cx="4311421" cy="762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EDF8C7B-B291-44E9-7D6A-466466A12483}"/>
              </a:ext>
            </a:extLst>
          </p:cNvPr>
          <p:cNvGrpSpPr/>
          <p:nvPr/>
        </p:nvGrpSpPr>
        <p:grpSpPr>
          <a:xfrm>
            <a:off x="242048" y="4361328"/>
            <a:ext cx="11707904" cy="337293"/>
            <a:chOff x="242048" y="4361328"/>
            <a:chExt cx="11707904" cy="33729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132F5D1-95BC-5F73-9B1F-0DA8CBE2450F}"/>
                </a:ext>
              </a:extLst>
            </p:cNvPr>
            <p:cNvCxnSpPr>
              <a:cxnSpLocks/>
            </p:cNvCxnSpPr>
            <p:nvPr/>
          </p:nvCxnSpPr>
          <p:spPr>
            <a:xfrm>
              <a:off x="251011" y="4361328"/>
              <a:ext cx="11698941" cy="3585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4250EF-0C8F-5D06-80EE-203F7810FE75}"/>
                </a:ext>
              </a:extLst>
            </p:cNvPr>
            <p:cNvCxnSpPr>
              <a:cxnSpLocks/>
            </p:cNvCxnSpPr>
            <p:nvPr/>
          </p:nvCxnSpPr>
          <p:spPr>
            <a:xfrm>
              <a:off x="242048" y="4673968"/>
              <a:ext cx="3245223" cy="2465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F5B084-354A-2A56-7300-E4B447E0273D}"/>
                </a:ext>
              </a:extLst>
            </p:cNvPr>
            <p:cNvCxnSpPr>
              <a:cxnSpLocks/>
            </p:cNvCxnSpPr>
            <p:nvPr/>
          </p:nvCxnSpPr>
          <p:spPr>
            <a:xfrm>
              <a:off x="8399929" y="4676768"/>
              <a:ext cx="3541059" cy="1905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88DC7E4-8596-5739-BF3C-8243CF510BAC}"/>
                </a:ext>
              </a:extLst>
            </p:cNvPr>
            <p:cNvCxnSpPr>
              <a:cxnSpLocks/>
            </p:cNvCxnSpPr>
            <p:nvPr/>
          </p:nvCxnSpPr>
          <p:spPr>
            <a:xfrm>
              <a:off x="3487271" y="4686294"/>
              <a:ext cx="4912658" cy="0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12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4252</TotalTime>
  <Words>1447</Words>
  <Application>Microsoft Office PowerPoint</Application>
  <PresentationFormat>Widescreen</PresentationFormat>
  <Paragraphs>299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Lesley Sitter</dc:creator>
  <cp:lastModifiedBy>Lesley Sitter</cp:lastModifiedBy>
  <cp:revision>44</cp:revision>
  <dcterms:created xsi:type="dcterms:W3CDTF">2021-11-15T12:30:15Z</dcterms:created>
  <dcterms:modified xsi:type="dcterms:W3CDTF">2022-09-08T20:03:52Z</dcterms:modified>
</cp:coreProperties>
</file>